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theme/theme9.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20.xml" ContentType="application/vnd.openxmlformats-officedocument.presentationml.slideLayout+xml"/>
  <Override PartName="/ppt/theme/theme10.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slideLayouts/slideLayout21.xml" ContentType="application/vnd.openxmlformats-officedocument.presentationml.slideLayout+xml"/>
  <Override PartName="/ppt/theme/theme11.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slideLayouts/slideLayout22.xml" ContentType="application/vnd.openxmlformats-officedocument.presentationml.slideLayout+xml"/>
  <Override PartName="/ppt/theme/theme1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slideLayouts/slideLayout23.xml" ContentType="application/vnd.openxmlformats-officedocument.presentationml.slideLayout+xml"/>
  <Override PartName="/ppt/theme/theme13.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slideLayouts/slideLayout24.xml" ContentType="application/vnd.openxmlformats-officedocument.presentationml.slideLayout+xml"/>
  <Override PartName="/ppt/theme/theme14.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slideLayouts/slideLayout25.xml" ContentType="application/vnd.openxmlformats-officedocument.presentationml.slideLayout+xml"/>
  <Override PartName="/ppt/theme/theme15.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slideLayouts/slideLayout26.xml" ContentType="application/vnd.openxmlformats-officedocument.presentationml.slideLayout+xml"/>
  <Override PartName="/ppt/theme/theme16.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slideLayouts/slideLayout27.xml" ContentType="application/vnd.openxmlformats-officedocument.presentationml.slideLayout+xml"/>
  <Override PartName="/ppt/theme/theme17.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slideLayouts/slideLayout28.xml" ContentType="application/vnd.openxmlformats-officedocument.presentationml.slideLayout+xml"/>
  <Override PartName="/ppt/theme/theme18.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slideLayouts/slideLayout29.xml" ContentType="application/vnd.openxmlformats-officedocument.presentationml.slideLayout+xml"/>
  <Override PartName="/ppt/theme/theme19.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slideLayouts/slideLayout30.xml" ContentType="application/vnd.openxmlformats-officedocument.presentationml.slideLayout+xml"/>
  <Override PartName="/ppt/theme/theme20.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1.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slideLayouts/slideLayout33.xml" ContentType="application/vnd.openxmlformats-officedocument.presentationml.slideLayout+xml"/>
  <Override PartName="/ppt/theme/theme22.xml" ContentType="application/vnd.openxmlformats-officedocument.theme+xml"/>
  <Override PartName="/ppt/slideLayouts/slideLayout34.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ppt/notesSlides/notesSlide1.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6.xml" ContentType="application/vnd.openxmlformats-officedocument.drawingml.chart+xml"/>
  <Override PartName="/ppt/drawings/drawing4.xml" ContentType="application/vnd.openxmlformats-officedocument.drawingml.chartshapes+xml"/>
  <Override PartName="/ppt/charts/chart7.xml" ContentType="application/vnd.openxmlformats-officedocument.drawingml.chart+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 id="2147483664" r:id="rId4"/>
    <p:sldMasterId id="2147483666" r:id="rId5"/>
    <p:sldMasterId id="2147483670" r:id="rId6"/>
    <p:sldMasterId id="2147483672" r:id="rId7"/>
    <p:sldMasterId id="2147483674" r:id="rId8"/>
    <p:sldMasterId id="2147483676" r:id="rId9"/>
    <p:sldMasterId id="2147483678" r:id="rId10"/>
    <p:sldMasterId id="2147483680" r:id="rId11"/>
    <p:sldMasterId id="2147483682" r:id="rId12"/>
    <p:sldMasterId id="2147483684" r:id="rId13"/>
    <p:sldMasterId id="2147483686" r:id="rId14"/>
    <p:sldMasterId id="2147483688" r:id="rId15"/>
    <p:sldMasterId id="2147483690" r:id="rId16"/>
    <p:sldMasterId id="2147483692" r:id="rId17"/>
    <p:sldMasterId id="2147483694" r:id="rId18"/>
    <p:sldMasterId id="2147483696" r:id="rId19"/>
    <p:sldMasterId id="2147483698" r:id="rId20"/>
    <p:sldMasterId id="2147483700" r:id="rId21"/>
    <p:sldMasterId id="2147483703" r:id="rId22"/>
    <p:sldMasterId id="2147483705" r:id="rId23"/>
  </p:sldMasterIdLst>
  <p:notesMasterIdLst>
    <p:notesMasterId r:id="rId49"/>
  </p:notesMasterIdLst>
  <p:sldIdLst>
    <p:sldId id="256" r:id="rId24"/>
    <p:sldId id="257" r:id="rId25"/>
    <p:sldId id="259" r:id="rId26"/>
    <p:sldId id="260" r:id="rId27"/>
    <p:sldId id="261" r:id="rId28"/>
    <p:sldId id="262" r:id="rId29"/>
    <p:sldId id="281" r:id="rId30"/>
    <p:sldId id="264" r:id="rId31"/>
    <p:sldId id="265" r:id="rId32"/>
    <p:sldId id="266" r:id="rId33"/>
    <p:sldId id="282" r:id="rId34"/>
    <p:sldId id="267" r:id="rId35"/>
    <p:sldId id="268" r:id="rId36"/>
    <p:sldId id="269" r:id="rId37"/>
    <p:sldId id="270" r:id="rId38"/>
    <p:sldId id="271" r:id="rId39"/>
    <p:sldId id="272" r:id="rId40"/>
    <p:sldId id="273" r:id="rId41"/>
    <p:sldId id="274" r:id="rId42"/>
    <p:sldId id="275" r:id="rId43"/>
    <p:sldId id="276" r:id="rId44"/>
    <p:sldId id="277" r:id="rId45"/>
    <p:sldId id="278" r:id="rId46"/>
    <p:sldId id="279" r:id="rId47"/>
    <p:sldId id="280"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44" d="100"/>
          <a:sy n="44" d="100"/>
        </p:scale>
        <p:origin x="77" y="91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3.xml"/><Relationship Id="rId39"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 Target="slides/slide11.xml"/><Relationship Id="rId42" Type="http://schemas.openxmlformats.org/officeDocument/2006/relationships/slide" Target="slides/slide19.xml"/><Relationship Id="rId47" Type="http://schemas.openxmlformats.org/officeDocument/2006/relationships/slide" Target="slides/slide24.xml"/><Relationship Id="rId50"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6.xml"/><Relationship Id="rId41"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slide" Target="slides/slide22.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8.xml"/><Relationship Id="rId44" Type="http://schemas.openxmlformats.org/officeDocument/2006/relationships/slide" Target="slides/slide21.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48" Type="http://schemas.openxmlformats.org/officeDocument/2006/relationships/slide" Target="slides/slide25.xml"/><Relationship Id="rId8" Type="http://schemas.openxmlformats.org/officeDocument/2006/relationships/slideMaster" Target="slideMasters/slideMaster8.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PNCBank.com\CORP\Pittsburgh\CF\US_Macro_Model\Output_Distribution\USMacro_Baseline_0117.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PNCBank.com\CORP\Pittsburgh\CF\FINPGH_ECON\Bill%20Adams\Other%20economies\US%20macro%20slides%20for%20John%20Lundberg%20Jan%2017%202017.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PNCBank.com\CORP\Pittsburgh\CF\FINPGH_ECON\Bill%20Adams\Other%20economies\US%20macro%20slides%20for%20John%20Lundberg%20Jan%2017%202017.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1" Type="http://schemas.openxmlformats.org/officeDocument/2006/relationships/oleObject" Target="file:///\\conversion\Mine\Lindsey%20Jacot\First%20National\Executive%20Meetings\Jan%202016\Number%20of%20Banks%20by%20Asset%20Size.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onversion\Mine\Lindsey%20Jacot\Dec%202013%20Exec%20Mtg\Number%20of%20Banks%20by%20Asset%20Size.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onversion\Mine\Lindsey%20Jacot\First%20National\Executive%20Meetings\Jon%20Smith%20Jan%202017\Profitability%20by%20Asset%20Size_v2_Q3%202016%20Update.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onversion\Mine\Lindsey%20Jacot\First%20National\Executive%20Meetings\Jon%20Smith%20Jan%202017\Commercial%20Loan%20Volume%20Growth%20Q3%202016.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onversion\Mine\Lindsey%20Jacot\First%20National\Executive%20Meetings\Jon%20Smith%20Jan%202017\Commercial%20Loan%20Volume%20Growth%20Q3%20201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671624380285793E-2"/>
          <c:y val="3.0381889763779528E-2"/>
          <c:w val="0.8352725527364635"/>
          <c:h val="0.77690507436570433"/>
        </c:manualLayout>
      </c:layout>
      <c:barChart>
        <c:barDir val="col"/>
        <c:grouping val="clustered"/>
        <c:varyColors val="0"/>
        <c:ser>
          <c:idx val="0"/>
          <c:order val="0"/>
          <c:tx>
            <c:strRef>
              <c:f>'GDP &amp; U-Rate'!$CS$9</c:f>
              <c:strCache>
                <c:ptCount val="1"/>
                <c:pt idx="0">
                  <c:v>Real GDP </c:v>
                </c:pt>
              </c:strCache>
            </c:strRef>
          </c:tx>
          <c:spPr>
            <a:solidFill>
              <a:srgbClr val="0069AA"/>
            </a:solidFill>
            <a:ln>
              <a:noFill/>
            </a:ln>
            <a:effectLst/>
          </c:spPr>
          <c:invertIfNegative val="0"/>
          <c:cat>
            <c:multiLvlStrRef>
              <c:f>'GDP &amp; U-Rate'!$CT$7:$DM$8</c:f>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2014</c:v>
                  </c:pt>
                  <c:pt idx="4">
                    <c:v>2015</c:v>
                  </c:pt>
                  <c:pt idx="8">
                    <c:v>2016</c:v>
                  </c:pt>
                  <c:pt idx="12">
                    <c:v>2017</c:v>
                  </c:pt>
                  <c:pt idx="16">
                    <c:v>2018</c:v>
                  </c:pt>
                </c:lvl>
              </c:multiLvlStrCache>
            </c:multiLvlStrRef>
          </c:cat>
          <c:val>
            <c:numRef>
              <c:f>'GDP &amp; U-Rate'!$CT$9:$DM$9</c:f>
              <c:numCache>
                <c:formatCode>0.0%</c:formatCode>
                <c:ptCount val="20"/>
                <c:pt idx="0">
                  <c:v>-1.1825200581748407E-2</c:v>
                </c:pt>
                <c:pt idx="1">
                  <c:v>3.9643853503821713E-2</c:v>
                </c:pt>
                <c:pt idx="2">
                  <c:v>4.9624735132028253E-2</c:v>
                </c:pt>
                <c:pt idx="3">
                  <c:v>2.311231898994448E-2</c:v>
                </c:pt>
                <c:pt idx="4">
                  <c:v>2.0493319098221718E-2</c:v>
                </c:pt>
                <c:pt idx="5">
                  <c:v>2.6117102633500089E-2</c:v>
                </c:pt>
                <c:pt idx="6">
                  <c:v>1.9860159453622073E-2</c:v>
                </c:pt>
                <c:pt idx="7">
                  <c:v>8.7310166861098715E-3</c:v>
                </c:pt>
                <c:pt idx="8">
                  <c:v>8.345834299411159E-3</c:v>
                </c:pt>
                <c:pt idx="9">
                  <c:v>1.4137882774245769E-2</c:v>
                </c:pt>
                <c:pt idx="10">
                  <c:v>3.5164450405565928E-2</c:v>
                </c:pt>
                <c:pt idx="11">
                  <c:v>2.3768477078415673E-2</c:v>
                </c:pt>
                <c:pt idx="12">
                  <c:v>2.0382764876797577E-2</c:v>
                </c:pt>
                <c:pt idx="13">
                  <c:v>2.3431133023378514E-2</c:v>
                </c:pt>
                <c:pt idx="14">
                  <c:v>2.6950818280760069E-2</c:v>
                </c:pt>
                <c:pt idx="15">
                  <c:v>3.0499980339812494E-2</c:v>
                </c:pt>
                <c:pt idx="16">
                  <c:v>2.5721858805004327E-2</c:v>
                </c:pt>
                <c:pt idx="17">
                  <c:v>2.627854827228937E-2</c:v>
                </c:pt>
                <c:pt idx="18">
                  <c:v>2.4583942312238927E-2</c:v>
                </c:pt>
                <c:pt idx="19">
                  <c:v>2.5096545714393459E-2</c:v>
                </c:pt>
              </c:numCache>
            </c:numRef>
          </c:val>
        </c:ser>
        <c:dLbls>
          <c:showLegendKey val="0"/>
          <c:showVal val="0"/>
          <c:showCatName val="0"/>
          <c:showSerName val="0"/>
          <c:showPercent val="0"/>
          <c:showBubbleSize val="0"/>
        </c:dLbls>
        <c:gapWidth val="219"/>
        <c:overlap val="-27"/>
        <c:axId val="119726216"/>
        <c:axId val="119725824"/>
      </c:barChart>
      <c:lineChart>
        <c:grouping val="standard"/>
        <c:varyColors val="0"/>
        <c:ser>
          <c:idx val="1"/>
          <c:order val="1"/>
          <c:tx>
            <c:strRef>
              <c:f>'GDP &amp; U-Rate'!$CS$11</c:f>
              <c:strCache>
                <c:ptCount val="1"/>
                <c:pt idx="0">
                  <c:v>Unemployment Rate</c:v>
                </c:pt>
              </c:strCache>
            </c:strRef>
          </c:tx>
          <c:spPr>
            <a:ln w="28575" cap="rnd">
              <a:solidFill>
                <a:srgbClr val="F58025"/>
              </a:solidFill>
              <a:round/>
            </a:ln>
            <a:effectLst/>
          </c:spPr>
          <c:marker>
            <c:symbol val="none"/>
          </c:marker>
          <c:cat>
            <c:multiLvlStrRef>
              <c:f>'GDP &amp; U-Rate'!$CT$7:$DM$8</c:f>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2014</c:v>
                  </c:pt>
                  <c:pt idx="4">
                    <c:v>2015</c:v>
                  </c:pt>
                  <c:pt idx="8">
                    <c:v>2016</c:v>
                  </c:pt>
                  <c:pt idx="12">
                    <c:v>2017</c:v>
                  </c:pt>
                  <c:pt idx="16">
                    <c:v>2018</c:v>
                  </c:pt>
                </c:lvl>
              </c:multiLvlStrCache>
            </c:multiLvlStrRef>
          </c:cat>
          <c:val>
            <c:numRef>
              <c:f>'GDP &amp; U-Rate'!$CT$11:$DM$11</c:f>
              <c:numCache>
                <c:formatCode>0.0%</c:formatCode>
                <c:ptCount val="20"/>
                <c:pt idx="0">
                  <c:v>6.6666669999999997E-2</c:v>
                </c:pt>
                <c:pt idx="1">
                  <c:v>6.2E-2</c:v>
                </c:pt>
                <c:pt idx="2">
                  <c:v>6.0999999999999999E-2</c:v>
                </c:pt>
                <c:pt idx="3">
                  <c:v>5.7000000000000002E-2</c:v>
                </c:pt>
                <c:pt idx="4">
                  <c:v>5.533333E-2</c:v>
                </c:pt>
                <c:pt idx="5">
                  <c:v>5.4000000000000006E-2</c:v>
                </c:pt>
                <c:pt idx="6">
                  <c:v>5.09999999999999E-2</c:v>
                </c:pt>
                <c:pt idx="7">
                  <c:v>0.05</c:v>
                </c:pt>
                <c:pt idx="8">
                  <c:v>4.9333330000000002E-2</c:v>
                </c:pt>
                <c:pt idx="9">
                  <c:v>4.8666669999999898E-2</c:v>
                </c:pt>
                <c:pt idx="10">
                  <c:v>4.9000000000000002E-2</c:v>
                </c:pt>
                <c:pt idx="11">
                  <c:v>4.7E-2</c:v>
                </c:pt>
                <c:pt idx="12">
                  <c:v>4.6466589999999898E-2</c:v>
                </c:pt>
                <c:pt idx="13">
                  <c:v>4.5589500000000005E-2</c:v>
                </c:pt>
                <c:pt idx="14">
                  <c:v>4.5004590000000004E-2</c:v>
                </c:pt>
                <c:pt idx="15">
                  <c:v>4.479503E-2</c:v>
                </c:pt>
                <c:pt idx="16">
                  <c:v>4.4574009999999997E-2</c:v>
                </c:pt>
                <c:pt idx="17">
                  <c:v>4.4605850000000002E-2</c:v>
                </c:pt>
                <c:pt idx="18">
                  <c:v>4.4605579999999999E-2</c:v>
                </c:pt>
                <c:pt idx="19">
                  <c:v>4.4546120000000002E-2</c:v>
                </c:pt>
              </c:numCache>
            </c:numRef>
          </c:val>
          <c:smooth val="0"/>
        </c:ser>
        <c:dLbls>
          <c:showLegendKey val="0"/>
          <c:showVal val="0"/>
          <c:showCatName val="0"/>
          <c:showSerName val="0"/>
          <c:showPercent val="0"/>
          <c:showBubbleSize val="0"/>
        </c:dLbls>
        <c:marker val="1"/>
        <c:smooth val="0"/>
        <c:axId val="158255120"/>
        <c:axId val="119726608"/>
      </c:lineChart>
      <c:catAx>
        <c:axId val="119726216"/>
        <c:scaling>
          <c:orientation val="minMax"/>
        </c:scaling>
        <c:delete val="0"/>
        <c:axPos val="b"/>
        <c:numFmt formatCode="General" sourceLinked="1"/>
        <c:majorTickMark val="none"/>
        <c:minorTickMark val="none"/>
        <c:tickLblPos val="low"/>
        <c:spPr>
          <a:noFill/>
          <a:ln w="9525" cap="flat" cmpd="sng" algn="ctr">
            <a:solidFill>
              <a:sysClr val="windowText" lastClr="000000"/>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19725824"/>
        <c:crosses val="autoZero"/>
        <c:auto val="1"/>
        <c:lblAlgn val="ctr"/>
        <c:lblOffset val="100"/>
        <c:noMultiLvlLbl val="0"/>
      </c:catAx>
      <c:valAx>
        <c:axId val="1197258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rgbClr val="0069AA"/>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19726216"/>
        <c:crosses val="autoZero"/>
        <c:crossBetween val="between"/>
      </c:valAx>
      <c:valAx>
        <c:axId val="119726608"/>
        <c:scaling>
          <c:orientation val="minMax"/>
          <c:min val="3.0000000000000006E-2"/>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rgbClr val="F58025"/>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58255120"/>
        <c:crosses val="max"/>
        <c:crossBetween val="between"/>
        <c:majorUnit val="1.0000000000000002E-2"/>
      </c:valAx>
      <c:catAx>
        <c:axId val="158255120"/>
        <c:scaling>
          <c:orientation val="minMax"/>
        </c:scaling>
        <c:delete val="1"/>
        <c:axPos val="b"/>
        <c:numFmt formatCode="General" sourceLinked="1"/>
        <c:majorTickMark val="out"/>
        <c:minorTickMark val="none"/>
        <c:tickLblPos val="nextTo"/>
        <c:crossAx val="119726608"/>
        <c:crosses val="autoZero"/>
        <c:auto val="1"/>
        <c:lblAlgn val="ctr"/>
        <c:lblOffset val="100"/>
        <c:noMultiLvlLbl val="0"/>
      </c:catAx>
      <c:spPr>
        <a:noFill/>
        <a:ln>
          <a:solidFill>
            <a:sysClr val="windowText" lastClr="000000"/>
          </a:solidFill>
        </a:ln>
        <a:effectLst/>
      </c:spPr>
    </c:plotArea>
    <c:plotVisOnly val="1"/>
    <c:dispBlanksAs val="gap"/>
    <c:showDLblsOverMax val="0"/>
  </c:chart>
  <c:spPr>
    <a:solidFill>
      <a:schemeClr val="bg1"/>
    </a:solidFill>
    <a:ln w="9525" cap="flat" cmpd="sng" algn="ctr">
      <a:noFill/>
      <a:round/>
    </a:ln>
    <a:effectLst/>
  </c:spPr>
  <c:txPr>
    <a:bodyPr/>
    <a:lstStyle/>
    <a:p>
      <a:pPr>
        <a:defRPr sz="1800">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63631282200836"/>
          <c:y val="8.8715223097112855E-2"/>
          <c:w val="0.76392971711869351"/>
          <c:h val="0.7081828521434822"/>
        </c:manualLayout>
      </c:layout>
      <c:barChart>
        <c:barDir val="col"/>
        <c:grouping val="clustered"/>
        <c:varyColors val="0"/>
        <c:ser>
          <c:idx val="1"/>
          <c:order val="1"/>
          <c:tx>
            <c:strRef>
              <c:f>'NRes Fixed Inv'!$CS$7</c:f>
              <c:strCache>
                <c:ptCount val="1"/>
              </c:strCache>
            </c:strRef>
          </c:tx>
          <c:spPr>
            <a:solidFill>
              <a:srgbClr val="F58025"/>
            </a:solidFill>
            <a:ln>
              <a:noFill/>
            </a:ln>
            <a:effectLst/>
          </c:spPr>
          <c:invertIfNegative val="0"/>
          <c:cat>
            <c:multiLvlStrRef>
              <c:f>'NRes Fixed Inv'!$CT$4:$DM$5</c:f>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2014</c:v>
                  </c:pt>
                  <c:pt idx="4">
                    <c:v>2015</c:v>
                  </c:pt>
                  <c:pt idx="8">
                    <c:v>2016</c:v>
                  </c:pt>
                  <c:pt idx="12">
                    <c:v>2017</c:v>
                  </c:pt>
                  <c:pt idx="16">
                    <c:v>2018</c:v>
                  </c:pt>
                </c:lvl>
              </c:multiLvlStrCache>
            </c:multiLvlStrRef>
          </c:cat>
          <c:val>
            <c:numRef>
              <c:f>'NRes Fixed Inv'!$CT$7:$DM$7</c:f>
              <c:numCache>
                <c:formatCode>0.0%</c:formatCode>
                <c:ptCount val="20"/>
                <c:pt idx="0">
                  <c:v>7.0164958513039943E-2</c:v>
                </c:pt>
                <c:pt idx="1">
                  <c:v>6.1211049637491577E-2</c:v>
                </c:pt>
                <c:pt idx="2">
                  <c:v>8.3287955006072778E-2</c:v>
                </c:pt>
                <c:pt idx="3">
                  <c:v>-1.1111762331666553E-2</c:v>
                </c:pt>
                <c:pt idx="4">
                  <c:v>1.3458202737600011E-2</c:v>
                </c:pt>
                <c:pt idx="5">
                  <c:v>1.6000786005847312E-2</c:v>
                </c:pt>
                <c:pt idx="6">
                  <c:v>3.8605449434120143E-2</c:v>
                </c:pt>
                <c:pt idx="7">
                  <c:v>-3.3307388727967235E-2</c:v>
                </c:pt>
                <c:pt idx="8">
                  <c:v>-3.4296103777847531E-2</c:v>
                </c:pt>
                <c:pt idx="9">
                  <c:v>9.7616405857714472E-3</c:v>
                </c:pt>
                <c:pt idx="10">
                  <c:v>1.3800831124203272E-2</c:v>
                </c:pt>
                <c:pt idx="11">
                  <c:v>2.2880164614097032E-2</c:v>
                </c:pt>
                <c:pt idx="12">
                  <c:v>2.2410604824495639E-2</c:v>
                </c:pt>
                <c:pt idx="13">
                  <c:v>2.7298528638720621E-2</c:v>
                </c:pt>
                <c:pt idx="14">
                  <c:v>2.9514330931198707E-2</c:v>
                </c:pt>
                <c:pt idx="15">
                  <c:v>2.9116383396942336E-2</c:v>
                </c:pt>
                <c:pt idx="16">
                  <c:v>2.4504830065478878E-2</c:v>
                </c:pt>
                <c:pt idx="17">
                  <c:v>2.0143416843451778E-2</c:v>
                </c:pt>
                <c:pt idx="18">
                  <c:v>1.7351839609954345E-2</c:v>
                </c:pt>
                <c:pt idx="19">
                  <c:v>2.3937248998601612E-2</c:v>
                </c:pt>
              </c:numCache>
            </c:numRef>
          </c:val>
        </c:ser>
        <c:dLbls>
          <c:showLegendKey val="0"/>
          <c:showVal val="0"/>
          <c:showCatName val="0"/>
          <c:showSerName val="0"/>
          <c:showPercent val="0"/>
          <c:showBubbleSize val="0"/>
        </c:dLbls>
        <c:gapWidth val="150"/>
        <c:axId val="120229752"/>
        <c:axId val="158257472"/>
      </c:barChart>
      <c:lineChart>
        <c:grouping val="standard"/>
        <c:varyColors val="0"/>
        <c:ser>
          <c:idx val="0"/>
          <c:order val="0"/>
          <c:tx>
            <c:strRef>
              <c:f>'NRes Fixed Inv'!$CS$6</c:f>
              <c:strCache>
                <c:ptCount val="1"/>
                <c:pt idx="0">
                  <c:v>Non-Residential Fixed Investment</c:v>
                </c:pt>
              </c:strCache>
            </c:strRef>
          </c:tx>
          <c:spPr>
            <a:ln w="28575" cap="rnd">
              <a:solidFill>
                <a:schemeClr val="accent1"/>
              </a:solidFill>
              <a:round/>
            </a:ln>
            <a:effectLst/>
          </c:spPr>
          <c:marker>
            <c:symbol val="none"/>
          </c:marker>
          <c:cat>
            <c:multiLvlStrRef>
              <c:f>'NRes Fixed Inv'!$CT$4:$DM$5</c:f>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2014</c:v>
                  </c:pt>
                  <c:pt idx="4">
                    <c:v>2015</c:v>
                  </c:pt>
                  <c:pt idx="8">
                    <c:v>2016</c:v>
                  </c:pt>
                  <c:pt idx="12">
                    <c:v>2017</c:v>
                  </c:pt>
                  <c:pt idx="16">
                    <c:v>2018</c:v>
                  </c:pt>
                </c:lvl>
              </c:multiLvlStrCache>
            </c:multiLvlStrRef>
          </c:cat>
          <c:val>
            <c:numRef>
              <c:f>'NRes Fixed Inv'!$CT$6:$DM$6</c:f>
              <c:numCache>
                <c:formatCode>0.00</c:formatCode>
                <c:ptCount val="20"/>
                <c:pt idx="0">
                  <c:v>2111.8000000000002</c:v>
                </c:pt>
                <c:pt idx="1">
                  <c:v>2143.4</c:v>
                </c:pt>
                <c:pt idx="2">
                  <c:v>2186.6999999999998</c:v>
                </c:pt>
                <c:pt idx="3">
                  <c:v>2180.6</c:v>
                </c:pt>
                <c:pt idx="4">
                  <c:v>2187.9</c:v>
                </c:pt>
                <c:pt idx="5">
                  <c:v>2196.6</c:v>
                </c:pt>
                <c:pt idx="6">
                  <c:v>2217.5</c:v>
                </c:pt>
                <c:pt idx="7">
                  <c:v>2198.8000000000002</c:v>
                </c:pt>
                <c:pt idx="8">
                  <c:v>2179.6999999999998</c:v>
                </c:pt>
                <c:pt idx="9">
                  <c:v>2185</c:v>
                </c:pt>
                <c:pt idx="10">
                  <c:v>2192.5</c:v>
                </c:pt>
                <c:pt idx="11">
                  <c:v>2204.9349999999999</c:v>
                </c:pt>
                <c:pt idx="12">
                  <c:v>2217.1860000000001</c:v>
                </c:pt>
                <c:pt idx="13">
                  <c:v>2232.165</c:v>
                </c:pt>
                <c:pt idx="14">
                  <c:v>2248.4560000000001</c:v>
                </c:pt>
                <c:pt idx="15">
                  <c:v>2264.6469999999999</c:v>
                </c:pt>
                <c:pt idx="16">
                  <c:v>2278.395</c:v>
                </c:pt>
                <c:pt idx="17">
                  <c:v>2289.7829999999999</c:v>
                </c:pt>
                <c:pt idx="18">
                  <c:v>2299.652</c:v>
                </c:pt>
                <c:pt idx="19">
                  <c:v>2313.2919999999999</c:v>
                </c:pt>
              </c:numCache>
            </c:numRef>
          </c:val>
          <c:smooth val="0"/>
        </c:ser>
        <c:ser>
          <c:idx val="2"/>
          <c:order val="2"/>
          <c:spPr>
            <a:ln w="28575" cap="rnd">
              <a:solidFill>
                <a:schemeClr val="accent3"/>
              </a:solidFill>
              <a:round/>
            </a:ln>
            <a:effectLst/>
          </c:spPr>
          <c:marker>
            <c:symbol val="none"/>
          </c:marker>
          <c:cat>
            <c:multiLvlStrRef>
              <c:f>'NRes Fixed Inv'!$CT$4:$DM$5</c:f>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2014</c:v>
                  </c:pt>
                  <c:pt idx="4">
                    <c:v>2015</c:v>
                  </c:pt>
                  <c:pt idx="8">
                    <c:v>2016</c:v>
                  </c:pt>
                  <c:pt idx="12">
                    <c:v>2017</c:v>
                  </c:pt>
                  <c:pt idx="16">
                    <c:v>2018</c:v>
                  </c:pt>
                </c:lvl>
              </c:multiLvlStrCache>
            </c:multiLvlStrRef>
          </c:cat>
          <c:val>
            <c:numRef>
              <c:f>'NRes Fixed Inv'!$CT$6</c:f>
              <c:numCache>
                <c:formatCode>0.00</c:formatCode>
                <c:ptCount val="1"/>
                <c:pt idx="0">
                  <c:v>2111.8000000000002</c:v>
                </c:pt>
              </c:numCache>
            </c:numRef>
          </c:val>
          <c:smooth val="0"/>
        </c:ser>
        <c:dLbls>
          <c:showLegendKey val="0"/>
          <c:showVal val="0"/>
          <c:showCatName val="0"/>
          <c:showSerName val="0"/>
          <c:showPercent val="0"/>
          <c:showBubbleSize val="0"/>
        </c:dLbls>
        <c:marker val="1"/>
        <c:smooth val="0"/>
        <c:axId val="158258256"/>
        <c:axId val="158257864"/>
      </c:lineChart>
      <c:catAx>
        <c:axId val="158258256"/>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58257864"/>
        <c:crosses val="autoZero"/>
        <c:auto val="1"/>
        <c:lblAlgn val="ctr"/>
        <c:lblOffset val="100"/>
        <c:noMultiLvlLbl val="0"/>
      </c:catAx>
      <c:valAx>
        <c:axId val="15825786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rgbClr val="0069AA"/>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58258256"/>
        <c:crosses val="autoZero"/>
        <c:crossBetween val="between"/>
      </c:valAx>
      <c:valAx>
        <c:axId val="158257472"/>
        <c:scaling>
          <c:orientation val="minMax"/>
          <c:min val="-4.0000000000000008E-2"/>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rgbClr val="F58025"/>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20229752"/>
        <c:crosses val="max"/>
        <c:crossBetween val="between"/>
      </c:valAx>
      <c:catAx>
        <c:axId val="120229752"/>
        <c:scaling>
          <c:orientation val="minMax"/>
        </c:scaling>
        <c:delete val="1"/>
        <c:axPos val="b"/>
        <c:numFmt formatCode="General" sourceLinked="1"/>
        <c:majorTickMark val="out"/>
        <c:minorTickMark val="none"/>
        <c:tickLblPos val="nextTo"/>
        <c:crossAx val="158257472"/>
        <c:crosses val="autoZero"/>
        <c:auto val="1"/>
        <c:lblAlgn val="ctr"/>
        <c:lblOffset val="100"/>
        <c:noMultiLvlLbl val="0"/>
      </c:catAx>
      <c:spPr>
        <a:noFill/>
        <a:ln>
          <a:solidFill>
            <a:sysClr val="windowText" lastClr="000000"/>
          </a:solidFill>
        </a:ln>
        <a:effectLst/>
      </c:spPr>
    </c:plotArea>
    <c:plotVisOnly val="1"/>
    <c:dispBlanksAs val="gap"/>
    <c:showDLblsOverMax val="0"/>
  </c:chart>
  <c:spPr>
    <a:solidFill>
      <a:schemeClr val="bg1"/>
    </a:solidFill>
    <a:ln w="9525" cap="flat" cmpd="sng" algn="ctr">
      <a:noFill/>
      <a:round/>
    </a:ln>
    <a:effectLst/>
  </c:spPr>
  <c:txPr>
    <a:bodyPr/>
    <a:lstStyle/>
    <a:p>
      <a:pPr>
        <a:defRPr sz="1800">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'Interest Rates'!$CS$7</c:f>
              <c:strCache>
                <c:ptCount val="1"/>
                <c:pt idx="0">
                  <c:v>Federal Funds Rates</c:v>
                </c:pt>
              </c:strCache>
            </c:strRef>
          </c:tx>
          <c:spPr>
            <a:ln w="28575" cap="rnd">
              <a:solidFill>
                <a:srgbClr val="0069AA"/>
              </a:solidFill>
              <a:round/>
            </a:ln>
            <a:effectLst/>
          </c:spPr>
          <c:marker>
            <c:symbol val="none"/>
          </c:marker>
          <c:cat>
            <c:multiLvlStrRef>
              <c:f>'Interest Rates'!$CT$5:$DM$6</c:f>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2014</c:v>
                  </c:pt>
                  <c:pt idx="4">
                    <c:v>2015</c:v>
                  </c:pt>
                  <c:pt idx="8">
                    <c:v>2016</c:v>
                  </c:pt>
                  <c:pt idx="12">
                    <c:v>2017</c:v>
                  </c:pt>
                  <c:pt idx="16">
                    <c:v>2018</c:v>
                  </c:pt>
                </c:lvl>
              </c:multiLvlStrCache>
            </c:multiLvlStrRef>
          </c:cat>
          <c:val>
            <c:numRef>
              <c:f>'Interest Rates'!$CT$7:$DM$7</c:f>
              <c:numCache>
                <c:formatCode>0.00</c:formatCode>
                <c:ptCount val="20"/>
                <c:pt idx="0">
                  <c:v>7.27868852459016E-2</c:v>
                </c:pt>
                <c:pt idx="1">
                  <c:v>9.1093749999999904E-2</c:v>
                </c:pt>
                <c:pt idx="2">
                  <c:v>8.9687499999999906E-2</c:v>
                </c:pt>
                <c:pt idx="3">
                  <c:v>0.102096774193548</c:v>
                </c:pt>
                <c:pt idx="4">
                  <c:v>0.114590163934426</c:v>
                </c:pt>
                <c:pt idx="5">
                  <c:v>0.12593749999999901</c:v>
                </c:pt>
                <c:pt idx="6">
                  <c:v>0.135692307692307</c:v>
                </c:pt>
                <c:pt idx="7">
                  <c:v>0.160806451612903</c:v>
                </c:pt>
                <c:pt idx="8">
                  <c:v>0.36580645161290298</c:v>
                </c:pt>
                <c:pt idx="9">
                  <c:v>0.369999999999999</c:v>
                </c:pt>
                <c:pt idx="10">
                  <c:v>0.39531249999999901</c:v>
                </c:pt>
                <c:pt idx="11">
                  <c:v>0.43983333333333335</c:v>
                </c:pt>
              </c:numCache>
            </c:numRef>
          </c:val>
          <c:smooth val="0"/>
        </c:ser>
        <c:ser>
          <c:idx val="1"/>
          <c:order val="1"/>
          <c:tx>
            <c:strRef>
              <c:f>'Interest Rates'!$CS$8</c:f>
              <c:strCache>
                <c:ptCount val="1"/>
              </c:strCache>
            </c:strRef>
          </c:tx>
          <c:spPr>
            <a:ln w="28575" cap="rnd">
              <a:solidFill>
                <a:srgbClr val="0069AA"/>
              </a:solidFill>
              <a:prstDash val="dash"/>
              <a:round/>
            </a:ln>
            <a:effectLst/>
          </c:spPr>
          <c:marker>
            <c:symbol val="none"/>
          </c:marker>
          <c:cat>
            <c:multiLvlStrRef>
              <c:f>'Interest Rates'!$CT$5:$DM$6</c:f>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2014</c:v>
                  </c:pt>
                  <c:pt idx="4">
                    <c:v>2015</c:v>
                  </c:pt>
                  <c:pt idx="8">
                    <c:v>2016</c:v>
                  </c:pt>
                  <c:pt idx="12">
                    <c:v>2017</c:v>
                  </c:pt>
                  <c:pt idx="16">
                    <c:v>2018</c:v>
                  </c:pt>
                </c:lvl>
              </c:multiLvlStrCache>
            </c:multiLvlStrRef>
          </c:cat>
          <c:val>
            <c:numRef>
              <c:f>'Interest Rates'!$CT$8:$DM$8</c:f>
              <c:numCache>
                <c:formatCode>General</c:formatCode>
                <c:ptCount val="20"/>
                <c:pt idx="11" formatCode="0.00">
                  <c:v>0.43983333333333335</c:v>
                </c:pt>
                <c:pt idx="12" formatCode="0.00">
                  <c:v>0.625</c:v>
                </c:pt>
                <c:pt idx="13" formatCode="0.00">
                  <c:v>0.66933333333333334</c:v>
                </c:pt>
                <c:pt idx="14" formatCode="0.00">
                  <c:v>0.875</c:v>
                </c:pt>
                <c:pt idx="15" formatCode="0.00">
                  <c:v>0.92333333333333334</c:v>
                </c:pt>
                <c:pt idx="16" formatCode="0.00">
                  <c:v>1.1679999999999999</c:v>
                </c:pt>
                <c:pt idx="17" formatCode="0.00">
                  <c:v>1.4193333333333333</c:v>
                </c:pt>
                <c:pt idx="18" formatCode="0.00">
                  <c:v>1.6526666666666667</c:v>
                </c:pt>
                <c:pt idx="19" formatCode="0.00">
                  <c:v>1.9233333333333331</c:v>
                </c:pt>
              </c:numCache>
            </c:numRef>
          </c:val>
          <c:smooth val="0"/>
        </c:ser>
        <c:ser>
          <c:idx val="2"/>
          <c:order val="2"/>
          <c:tx>
            <c:strRef>
              <c:f>'Interest Rates'!$CS$9</c:f>
              <c:strCache>
                <c:ptCount val="1"/>
                <c:pt idx="0">
                  <c:v>10 Year Treasury Yield</c:v>
                </c:pt>
              </c:strCache>
            </c:strRef>
          </c:tx>
          <c:spPr>
            <a:ln w="28575" cap="rnd">
              <a:solidFill>
                <a:srgbClr val="F58025"/>
              </a:solidFill>
              <a:round/>
            </a:ln>
            <a:effectLst/>
          </c:spPr>
          <c:marker>
            <c:symbol val="none"/>
          </c:marker>
          <c:cat>
            <c:multiLvlStrRef>
              <c:f>'Interest Rates'!$CT$5:$DM$6</c:f>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2014</c:v>
                  </c:pt>
                  <c:pt idx="4">
                    <c:v>2015</c:v>
                  </c:pt>
                  <c:pt idx="8">
                    <c:v>2016</c:v>
                  </c:pt>
                  <c:pt idx="12">
                    <c:v>2017</c:v>
                  </c:pt>
                  <c:pt idx="16">
                    <c:v>2018</c:v>
                  </c:pt>
                </c:lvl>
              </c:multiLvlStrCache>
            </c:multiLvlStrRef>
          </c:cat>
          <c:val>
            <c:numRef>
              <c:f>'Interest Rates'!$CT$9:$DM$9</c:f>
              <c:numCache>
                <c:formatCode>0.00</c:formatCode>
                <c:ptCount val="20"/>
                <c:pt idx="0">
                  <c:v>2.7654098360655701</c:v>
                </c:pt>
                <c:pt idx="1">
                  <c:v>2.6209523809523798</c:v>
                </c:pt>
                <c:pt idx="2">
                  <c:v>2.49953125</c:v>
                </c:pt>
                <c:pt idx="3">
                  <c:v>2.2759677419354798</c:v>
                </c:pt>
                <c:pt idx="4">
                  <c:v>1.9688524590163901</c:v>
                </c:pt>
                <c:pt idx="5">
                  <c:v>2.1643750000000002</c:v>
                </c:pt>
                <c:pt idx="6">
                  <c:v>2.223125</c:v>
                </c:pt>
                <c:pt idx="7">
                  <c:v>2.1904838709677401</c:v>
                </c:pt>
                <c:pt idx="8">
                  <c:v>1.9142622950819601</c:v>
                </c:pt>
                <c:pt idx="9">
                  <c:v>1.7501562499999901</c:v>
                </c:pt>
                <c:pt idx="10">
                  <c:v>1.5643750000000001</c:v>
                </c:pt>
                <c:pt idx="11">
                  <c:v>2.0960446608946608</c:v>
                </c:pt>
              </c:numCache>
            </c:numRef>
          </c:val>
          <c:smooth val="0"/>
        </c:ser>
        <c:ser>
          <c:idx val="3"/>
          <c:order val="3"/>
          <c:tx>
            <c:strRef>
              <c:f>'Interest Rates'!$CS$10</c:f>
              <c:strCache>
                <c:ptCount val="1"/>
              </c:strCache>
            </c:strRef>
          </c:tx>
          <c:spPr>
            <a:ln w="28575" cap="rnd">
              <a:solidFill>
                <a:srgbClr val="F58025"/>
              </a:solidFill>
              <a:prstDash val="dash"/>
              <a:round/>
            </a:ln>
            <a:effectLst/>
          </c:spPr>
          <c:marker>
            <c:symbol val="none"/>
          </c:marker>
          <c:cat>
            <c:multiLvlStrRef>
              <c:f>'Interest Rates'!$CT$5:$DM$6</c:f>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2014</c:v>
                  </c:pt>
                  <c:pt idx="4">
                    <c:v>2015</c:v>
                  </c:pt>
                  <c:pt idx="8">
                    <c:v>2016</c:v>
                  </c:pt>
                  <c:pt idx="12">
                    <c:v>2017</c:v>
                  </c:pt>
                  <c:pt idx="16">
                    <c:v>2018</c:v>
                  </c:pt>
                </c:lvl>
              </c:multiLvlStrCache>
            </c:multiLvlStrRef>
          </c:cat>
          <c:val>
            <c:numRef>
              <c:f>'Interest Rates'!$CT$10:$DM$10</c:f>
              <c:numCache>
                <c:formatCode>General</c:formatCode>
                <c:ptCount val="20"/>
                <c:pt idx="11" formatCode="0.00">
                  <c:v>2.0960446608946608</c:v>
                </c:pt>
                <c:pt idx="12" formatCode="0.00">
                  <c:v>2.4458333333333333</c:v>
                </c:pt>
                <c:pt idx="13" formatCode="0.00">
                  <c:v>2.5383333333333331</c:v>
                </c:pt>
                <c:pt idx="14" formatCode="0.00">
                  <c:v>2.6274999999999999</c:v>
                </c:pt>
                <c:pt idx="15" formatCode="0.00">
                  <c:v>2.7100000000000004</c:v>
                </c:pt>
                <c:pt idx="16" formatCode="0.00">
                  <c:v>2.81</c:v>
                </c:pt>
                <c:pt idx="17" formatCode="0.00">
                  <c:v>2.9450000000000003</c:v>
                </c:pt>
                <c:pt idx="18" formatCode="0.00">
                  <c:v>3.0833333333333335</c:v>
                </c:pt>
                <c:pt idx="19" formatCode="0.00">
                  <c:v>3.2283333333333331</c:v>
                </c:pt>
              </c:numCache>
            </c:numRef>
          </c:val>
          <c:smooth val="0"/>
        </c:ser>
        <c:dLbls>
          <c:showLegendKey val="0"/>
          <c:showVal val="0"/>
          <c:showCatName val="0"/>
          <c:showSerName val="0"/>
          <c:showPercent val="0"/>
          <c:showBubbleSize val="0"/>
        </c:dLbls>
        <c:smooth val="0"/>
        <c:axId val="156993640"/>
        <c:axId val="156994032"/>
      </c:lineChart>
      <c:catAx>
        <c:axId val="15699364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56994032"/>
        <c:crosses val="autoZero"/>
        <c:auto val="1"/>
        <c:lblAlgn val="ctr"/>
        <c:lblOffset val="100"/>
        <c:noMultiLvlLbl val="0"/>
      </c:catAx>
      <c:valAx>
        <c:axId val="15699403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56993640"/>
        <c:crosses val="autoZero"/>
        <c:crossBetween val="between"/>
        <c:dispUnits>
          <c:builtInUnit val="hundreds"/>
        </c:dispUnits>
      </c:valAx>
      <c:spPr>
        <a:noFill/>
        <a:ln>
          <a:solidFill>
            <a:schemeClr val="tx1"/>
          </a:solidFill>
        </a:ln>
        <a:effectLst/>
      </c:spPr>
    </c:plotArea>
    <c:plotVisOnly val="1"/>
    <c:dispBlanksAs val="gap"/>
    <c:showDLblsOverMax val="0"/>
  </c:chart>
  <c:spPr>
    <a:solidFill>
      <a:schemeClr val="bg1"/>
    </a:solidFill>
    <a:ln w="9525" cap="flat" cmpd="sng" algn="ctr">
      <a:noFill/>
      <a:round/>
    </a:ln>
    <a:effectLst/>
  </c:spPr>
  <c:txPr>
    <a:bodyPr/>
    <a:lstStyle/>
    <a:p>
      <a:pPr>
        <a:defRPr sz="1800">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pivotSource>
    <c:name>[Number of Banks by Asset Size Q3 2016.xlsx]Pivot Balance by Assets 2016!PivotTable2</c:name>
    <c:fmtId val="-1"/>
  </c:pivotSource>
  <c:chart>
    <c:title>
      <c:tx>
        <c:rich>
          <a:bodyPr/>
          <a:lstStyle/>
          <a:p>
            <a:pPr>
              <a:defRPr/>
            </a:pPr>
            <a:r>
              <a:rPr lang="en-US" dirty="0"/>
              <a:t>Total</a:t>
            </a:r>
            <a:r>
              <a:rPr lang="en-US" baseline="0" dirty="0"/>
              <a:t> Commercial/Savings Bank Assets as of </a:t>
            </a:r>
            <a:r>
              <a:rPr lang="en-US" baseline="0" dirty="0">
                <a:solidFill>
                  <a:schemeClr val="accent1"/>
                </a:solidFill>
              </a:rPr>
              <a:t>Q3 2016 = 15.8T</a:t>
            </a:r>
          </a:p>
          <a:p>
            <a:pPr>
              <a:defRPr/>
            </a:pPr>
            <a:r>
              <a:rPr lang="en-US" sz="1400" baseline="0" dirty="0"/>
              <a:t>6,088 Institutions</a:t>
            </a:r>
            <a:endParaRPr lang="en-US" sz="1400" dirty="0"/>
          </a:p>
        </c:rich>
      </c:tx>
      <c:layout/>
      <c:overlay val="0"/>
    </c:title>
    <c:autoTitleDeleted val="0"/>
    <c:pivotFmts>
      <c:pivotFmt>
        <c:idx val="0"/>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1"/>
        <c:dLbl>
          <c:idx val="0"/>
          <c:layout>
            <c:manualLayout>
              <c:x val="1.6606936081519221E-2"/>
              <c:y val="1.0950755801417173E-2"/>
            </c:manualLayout>
          </c:layout>
          <c:showLegendKey val="0"/>
          <c:showVal val="0"/>
          <c:showCatName val="0"/>
          <c:showSerName val="0"/>
          <c:showPercent val="1"/>
          <c:showBubbleSize val="0"/>
          <c:extLst>
            <c:ext xmlns:c15="http://schemas.microsoft.com/office/drawing/2012/chart" uri="{CE6537A1-D6FC-4f65-9D91-7224C49458BB}"/>
          </c:extLst>
        </c:dLbl>
      </c:pivotFmt>
      <c:pivotFmt>
        <c:idx val="2"/>
        <c:marker>
          <c:symbol val="none"/>
        </c:marker>
      </c:pivotFmt>
      <c:pivotFmt>
        <c:idx val="3"/>
        <c:marker>
          <c:symbol val="none"/>
        </c:marker>
      </c:pivotFmt>
      <c:pivotFmt>
        <c:idx val="4"/>
        <c:marker>
          <c:symbol val="none"/>
        </c:marker>
        <c:dLbl>
          <c:idx val="0"/>
          <c:spPr/>
          <c:txPr>
            <a:bodyPr/>
            <a:lstStyle/>
            <a:p>
              <a:pPr>
                <a:defRPr sz="1400" b="1"/>
              </a:pPr>
              <a:endParaRPr lang="en-US"/>
            </a:p>
          </c:txPr>
          <c:showLegendKey val="0"/>
          <c:showVal val="0"/>
          <c:showCatName val="0"/>
          <c:showSerName val="0"/>
          <c:showPercent val="1"/>
          <c:showBubbleSize val="0"/>
          <c:extLst>
            <c:ext xmlns:c15="http://schemas.microsoft.com/office/drawing/2012/chart" uri="{CE6537A1-D6FC-4f65-9D91-7224C49458BB}"/>
          </c:extLst>
        </c:dLbl>
      </c:pivotFmt>
      <c:pivotFmt>
        <c:idx val="5"/>
        <c:marker>
          <c:symbol val="none"/>
        </c:marker>
      </c:pivotFmt>
      <c:pivotFmt>
        <c:idx val="6"/>
        <c:marker>
          <c:symbol val="none"/>
        </c:marker>
      </c:pivotFmt>
      <c:pivotFmt>
        <c:idx val="7"/>
        <c:marker>
          <c:symbol val="none"/>
        </c:marker>
      </c:pivotFmt>
      <c:pivotFmt>
        <c:idx val="8"/>
        <c:marker>
          <c:symbol val="none"/>
        </c:marker>
      </c:pivotFmt>
      <c:pivotFmt>
        <c:idx val="9"/>
        <c:marker>
          <c:symbol val="none"/>
        </c:marker>
      </c:pivotFmt>
      <c:pivotFmt>
        <c:idx val="10"/>
        <c:marker>
          <c:symbol val="none"/>
        </c:marker>
      </c:pivotFmt>
    </c:pivotFmts>
    <c:plotArea>
      <c:layout>
        <c:manualLayout>
          <c:layoutTarget val="inner"/>
          <c:xMode val="edge"/>
          <c:yMode val="edge"/>
          <c:x val="3.5256410256410256E-2"/>
          <c:y val="0.33089218491861028"/>
          <c:w val="0.57950408843125378"/>
          <c:h val="0.61915657962750192"/>
        </c:manualLayout>
      </c:layout>
      <c:pieChart>
        <c:varyColors val="1"/>
        <c:ser>
          <c:idx val="0"/>
          <c:order val="0"/>
          <c:tx>
            <c:strRef>
              <c:f>'Pivot Balance by Assets 2016'!$B$3</c:f>
              <c:strCache>
                <c:ptCount val="1"/>
                <c:pt idx="0">
                  <c:v>Sum of Total Assets ($000) 2016 Q3</c:v>
                </c:pt>
              </c:strCache>
            </c:strRef>
          </c:tx>
          <c:dLbls>
            <c:spPr>
              <a:noFill/>
              <a:ln>
                <a:noFill/>
              </a:ln>
              <a:effectLst/>
            </c:spPr>
            <c:txPr>
              <a:bodyPr/>
              <a:lstStyle/>
              <a:p>
                <a:pPr>
                  <a:defRPr sz="1400" b="1"/>
                </a:pPr>
                <a:endParaRPr lang="en-US"/>
              </a:p>
            </c:tx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'Pivot Balance by Assets 2016'!$A$4:$A$12</c:f>
              <c:strCache>
                <c:ptCount val="8"/>
                <c:pt idx="0">
                  <c:v>Top 10</c:v>
                </c:pt>
                <c:pt idx="1">
                  <c:v>&gt;$50.0bn</c:v>
                </c:pt>
                <c:pt idx="2">
                  <c:v>$10.0bn - $50.0bn</c:v>
                </c:pt>
                <c:pt idx="3">
                  <c:v>$5.0bn - $10.0bn</c:v>
                </c:pt>
                <c:pt idx="4">
                  <c:v>$2.5bn - $5.0bn</c:v>
                </c:pt>
                <c:pt idx="5">
                  <c:v>$1.0bn - $2.5bn</c:v>
                </c:pt>
                <c:pt idx="6">
                  <c:v>$500mm - $1bn</c:v>
                </c:pt>
                <c:pt idx="7">
                  <c:v>&lt;$500mm</c:v>
                </c:pt>
              </c:strCache>
            </c:strRef>
          </c:cat>
          <c:val>
            <c:numRef>
              <c:f>'Pivot Balance by Assets 2016'!$B$4:$B$12</c:f>
              <c:numCache>
                <c:formatCode>_(* #,##0_);_(* \(#,##0\);_(* "-"??_);_(@_)</c:formatCode>
                <c:ptCount val="8"/>
                <c:pt idx="0">
                  <c:v>8290062899</c:v>
                </c:pt>
                <c:pt idx="1">
                  <c:v>2980256432</c:v>
                </c:pt>
                <c:pt idx="2">
                  <c:v>1589461589</c:v>
                </c:pt>
                <c:pt idx="3">
                  <c:v>593604986</c:v>
                </c:pt>
                <c:pt idx="4">
                  <c:v>482981214</c:v>
                </c:pt>
                <c:pt idx="5">
                  <c:v>576168712</c:v>
                </c:pt>
                <c:pt idx="6">
                  <c:v>513613764</c:v>
                </c:pt>
                <c:pt idx="7">
                  <c:v>798842237</c:v>
                </c:pt>
              </c:numCache>
            </c:numRef>
          </c:val>
        </c:ser>
        <c:ser>
          <c:idx val="1"/>
          <c:order val="1"/>
          <c:tx>
            <c:strRef>
              <c:f>'Pivot Balance by Assets 2016'!$C$3</c:f>
              <c:strCache>
                <c:ptCount val="1"/>
                <c:pt idx="0">
                  <c:v>Count of Total Assets ($000) 2016 Q3_2</c:v>
                </c:pt>
              </c:strCache>
            </c:strRef>
          </c:tx>
          <c:cat>
            <c:strRef>
              <c:f>'Pivot Balance by Assets 2016'!$A$4:$A$12</c:f>
              <c:strCache>
                <c:ptCount val="8"/>
                <c:pt idx="0">
                  <c:v>Top 10</c:v>
                </c:pt>
                <c:pt idx="1">
                  <c:v>&gt;$50.0bn</c:v>
                </c:pt>
                <c:pt idx="2">
                  <c:v>$10.0bn - $50.0bn</c:v>
                </c:pt>
                <c:pt idx="3">
                  <c:v>$5.0bn - $10.0bn</c:v>
                </c:pt>
                <c:pt idx="4">
                  <c:v>$2.5bn - $5.0bn</c:v>
                </c:pt>
                <c:pt idx="5">
                  <c:v>$1.0bn - $2.5bn</c:v>
                </c:pt>
                <c:pt idx="6">
                  <c:v>$500mm - $1bn</c:v>
                </c:pt>
                <c:pt idx="7">
                  <c:v>&lt;$500mm</c:v>
                </c:pt>
              </c:strCache>
            </c:strRef>
          </c:cat>
          <c:val>
            <c:numRef>
              <c:f>'Pivot Balance by Assets 2016'!$C$4:$C$12</c:f>
              <c:numCache>
                <c:formatCode>_(* #,##0_);_(* \(#,##0\);_(* "-"??_);_(@_)</c:formatCode>
                <c:ptCount val="8"/>
                <c:pt idx="0">
                  <c:v>10</c:v>
                </c:pt>
                <c:pt idx="1">
                  <c:v>28</c:v>
                </c:pt>
                <c:pt idx="2">
                  <c:v>72</c:v>
                </c:pt>
                <c:pt idx="3">
                  <c:v>82</c:v>
                </c:pt>
                <c:pt idx="4">
                  <c:v>137</c:v>
                </c:pt>
                <c:pt idx="5">
                  <c:v>381</c:v>
                </c:pt>
                <c:pt idx="6">
                  <c:v>754</c:v>
                </c:pt>
                <c:pt idx="7">
                  <c:v>4624</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7032631738340398"/>
          <c:y val="0.31571383233247147"/>
          <c:w val="0.32967368261659602"/>
          <c:h val="0.49362107217943674"/>
        </c:manualLayout>
      </c:layout>
      <c:overlay val="0"/>
    </c:legend>
    <c:plotVisOnly val="1"/>
    <c:dispBlanksAs val="gap"/>
    <c:showDLblsOverMax val="0"/>
  </c:chart>
  <c:externalData r:id="rId1">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pivotSource>
    <c:name>[Number of Banks by Asset Size.xlsx]Pivot Balance by Assets 1990!PivotTable3</c:name>
    <c:fmtId val="-1"/>
  </c:pivotSource>
  <c:chart>
    <c:title>
      <c:tx>
        <c:rich>
          <a:bodyPr/>
          <a:lstStyle/>
          <a:p>
            <a:pPr>
              <a:defRPr/>
            </a:pPr>
            <a:r>
              <a:rPr lang="en-US" sz="1800" b="1" i="0" baseline="0" dirty="0">
                <a:effectLst/>
              </a:rPr>
              <a:t>Total Commercial/Savings Bank Assets as of </a:t>
            </a:r>
            <a:r>
              <a:rPr lang="en-US" sz="1800" b="1" i="0" baseline="0" dirty="0">
                <a:solidFill>
                  <a:schemeClr val="accent1"/>
                </a:solidFill>
                <a:effectLst/>
              </a:rPr>
              <a:t>1990YE = 3.6T</a:t>
            </a:r>
          </a:p>
          <a:p>
            <a:pPr>
              <a:defRPr/>
            </a:pPr>
            <a:r>
              <a:rPr lang="en-US" sz="1400" b="1" i="0" baseline="0" dirty="0">
                <a:effectLst/>
              </a:rPr>
              <a:t>12,798 Institutions</a:t>
            </a:r>
            <a:endParaRPr lang="en-US" sz="1400" dirty="0">
              <a:effectLst/>
            </a:endParaRPr>
          </a:p>
        </c:rich>
      </c:tx>
      <c:layout/>
      <c:overlay val="0"/>
    </c:title>
    <c:autoTitleDeleted val="0"/>
    <c:pivotFmts>
      <c:pivotFmt>
        <c:idx val="0"/>
        <c:dLbl>
          <c:idx val="0"/>
          <c:spPr/>
          <c:txPr>
            <a:bodyPr/>
            <a:lstStyle/>
            <a:p>
              <a:pPr>
                <a:defRPr sz="1400" b="1"/>
              </a:pPr>
              <a:endParaRPr lang="en-US"/>
            </a:p>
          </c:txPr>
          <c:showLegendKey val="0"/>
          <c:showVal val="0"/>
          <c:showCatName val="0"/>
          <c:showSerName val="0"/>
          <c:showPercent val="1"/>
          <c:showBubbleSize val="0"/>
          <c:extLst>
            <c:ext xmlns:c15="http://schemas.microsoft.com/office/drawing/2012/chart" uri="{CE6537A1-D6FC-4f65-9D91-7224C49458BB}"/>
          </c:extLst>
        </c:dLbl>
      </c:pivotFmt>
      <c:pivotFmt>
        <c:idx val="1"/>
      </c:pivotFmt>
      <c:pivotFmt>
        <c:idx val="2"/>
        <c:marker>
          <c:symbol val="none"/>
        </c:marker>
        <c:dLbl>
          <c:idx val="0"/>
          <c:spPr/>
          <c:txPr>
            <a:bodyPr/>
            <a:lstStyle/>
            <a:p>
              <a:pPr>
                <a:defRPr sz="1400" b="1"/>
              </a:pPr>
              <a:endParaRPr lang="en-US"/>
            </a:p>
          </c:txPr>
          <c:showLegendKey val="0"/>
          <c:showVal val="0"/>
          <c:showCatName val="0"/>
          <c:showSerName val="0"/>
          <c:showPercent val="1"/>
          <c:showBubbleSize val="0"/>
          <c:extLst>
            <c:ext xmlns:c15="http://schemas.microsoft.com/office/drawing/2012/chart" uri="{CE6537A1-D6FC-4f65-9D91-7224C49458BB}"/>
          </c:extLst>
        </c:dLbl>
      </c:pivotFmt>
      <c:pivotFmt>
        <c:idx val="3"/>
        <c:marker>
          <c:symbol val="none"/>
        </c:marker>
      </c:pivotFmt>
      <c:pivotFmt>
        <c:idx val="4"/>
        <c:marker>
          <c:symbol val="none"/>
        </c:marker>
        <c:dLbl>
          <c:idx val="0"/>
          <c:spPr/>
          <c:txPr>
            <a:bodyPr/>
            <a:lstStyle/>
            <a:p>
              <a:pPr>
                <a:defRPr sz="1400" b="1"/>
              </a:pPr>
              <a:endParaRPr lang="en-US"/>
            </a:p>
          </c:txPr>
          <c:showLegendKey val="0"/>
          <c:showVal val="0"/>
          <c:showCatName val="0"/>
          <c:showSerName val="0"/>
          <c:showPercent val="1"/>
          <c:showBubbleSize val="0"/>
          <c:extLst>
            <c:ext xmlns:c15="http://schemas.microsoft.com/office/drawing/2012/chart" uri="{CE6537A1-D6FC-4f65-9D91-7224C49458BB}"/>
          </c:extLst>
        </c:dLbl>
      </c:pivotFmt>
      <c:pivotFmt>
        <c:idx val="5"/>
        <c:marker>
          <c:symbol val="none"/>
        </c:marker>
      </c:pivotFmt>
    </c:pivotFmts>
    <c:plotArea>
      <c:layout/>
      <c:pieChart>
        <c:varyColors val="1"/>
        <c:ser>
          <c:idx val="0"/>
          <c:order val="0"/>
          <c:tx>
            <c:strRef>
              <c:f>'Pivot Balance by Assets 1990'!$B$3</c:f>
              <c:strCache>
                <c:ptCount val="1"/>
                <c:pt idx="0">
                  <c:v>Sum of Total Assets ($000) 1990Y</c:v>
                </c:pt>
              </c:strCache>
            </c:strRef>
          </c:tx>
          <c:dPt>
            <c:idx val="0"/>
            <c:bubble3D val="0"/>
            <c:spPr>
              <a:solidFill>
                <a:schemeClr val="tx2"/>
              </a:solidFill>
            </c:spPr>
          </c:dPt>
          <c:dPt>
            <c:idx val="1"/>
            <c:bubble3D val="0"/>
            <c:spPr>
              <a:solidFill>
                <a:schemeClr val="accent1">
                  <a:lumMod val="75000"/>
                </a:schemeClr>
              </a:solidFill>
            </c:spPr>
          </c:dPt>
          <c:dLbls>
            <c:spPr>
              <a:noFill/>
              <a:ln>
                <a:noFill/>
              </a:ln>
              <a:effectLst/>
            </c:spPr>
            <c:txPr>
              <a:bodyPr/>
              <a:lstStyle/>
              <a:p>
                <a:pPr>
                  <a:defRPr sz="1400" b="1"/>
                </a:pPr>
                <a:endParaRPr lang="en-US"/>
              </a:p>
            </c:tx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'Pivot Balance by Assets 1990'!$A$4:$A$11</c:f>
              <c:strCache>
                <c:ptCount val="7"/>
                <c:pt idx="0">
                  <c:v>Top 10</c:v>
                </c:pt>
                <c:pt idx="1">
                  <c:v>$10.0bn - $50.0bn</c:v>
                </c:pt>
                <c:pt idx="2">
                  <c:v>$5.0bn - $10.0bn</c:v>
                </c:pt>
                <c:pt idx="3">
                  <c:v>$2.5bn - $5.0bn</c:v>
                </c:pt>
                <c:pt idx="4">
                  <c:v>$1.0bn - $2.5bn</c:v>
                </c:pt>
                <c:pt idx="5">
                  <c:v>$500mm - $1bn</c:v>
                </c:pt>
                <c:pt idx="6">
                  <c:v>&lt;$500mm</c:v>
                </c:pt>
              </c:strCache>
            </c:strRef>
          </c:cat>
          <c:val>
            <c:numRef>
              <c:f>'Pivot Balance by Assets 1990'!$B$4:$B$11</c:f>
              <c:numCache>
                <c:formatCode>_(* #,##0_);_(* \(#,##0\);_(* "-"??_);_(@_)</c:formatCode>
                <c:ptCount val="7"/>
                <c:pt idx="0">
                  <c:v>711970201</c:v>
                </c:pt>
                <c:pt idx="1">
                  <c:v>618088285</c:v>
                </c:pt>
                <c:pt idx="2">
                  <c:v>480152835</c:v>
                </c:pt>
                <c:pt idx="3">
                  <c:v>388519988</c:v>
                </c:pt>
                <c:pt idx="4">
                  <c:v>311542625</c:v>
                </c:pt>
                <c:pt idx="5">
                  <c:v>212312536</c:v>
                </c:pt>
                <c:pt idx="6">
                  <c:v>896202715</c:v>
                </c:pt>
              </c:numCache>
            </c:numRef>
          </c:val>
        </c:ser>
        <c:ser>
          <c:idx val="1"/>
          <c:order val="1"/>
          <c:tx>
            <c:strRef>
              <c:f>'Pivot Balance by Assets 1990'!$C$3</c:f>
              <c:strCache>
                <c:ptCount val="1"/>
                <c:pt idx="0">
                  <c:v>Count of Total Assets ($000) 1990Y</c:v>
                </c:pt>
              </c:strCache>
            </c:strRef>
          </c:tx>
          <c:cat>
            <c:strRef>
              <c:f>'Pivot Balance by Assets 1990'!$A$4:$A$11</c:f>
              <c:strCache>
                <c:ptCount val="7"/>
                <c:pt idx="0">
                  <c:v>Top 10</c:v>
                </c:pt>
                <c:pt idx="1">
                  <c:v>$10.0bn - $50.0bn</c:v>
                </c:pt>
                <c:pt idx="2">
                  <c:v>$5.0bn - $10.0bn</c:v>
                </c:pt>
                <c:pt idx="3">
                  <c:v>$2.5bn - $5.0bn</c:v>
                </c:pt>
                <c:pt idx="4">
                  <c:v>$1.0bn - $2.5bn</c:v>
                </c:pt>
                <c:pt idx="5">
                  <c:v>$500mm - $1bn</c:v>
                </c:pt>
                <c:pt idx="6">
                  <c:v>&lt;$500mm</c:v>
                </c:pt>
              </c:strCache>
            </c:strRef>
          </c:cat>
          <c:val>
            <c:numRef>
              <c:f>'Pivot Balance by Assets 1990'!$C$4:$C$11</c:f>
              <c:numCache>
                <c:formatCode>_(* #,##0_);_(* \(#,##0\);_(* "-"??_);_(@_)</c:formatCode>
                <c:ptCount val="7"/>
                <c:pt idx="0">
                  <c:v>10</c:v>
                </c:pt>
                <c:pt idx="1">
                  <c:v>39</c:v>
                </c:pt>
                <c:pt idx="2">
                  <c:v>67</c:v>
                </c:pt>
                <c:pt idx="3">
                  <c:v>108</c:v>
                </c:pt>
                <c:pt idx="4">
                  <c:v>204</c:v>
                </c:pt>
                <c:pt idx="5">
                  <c:v>309</c:v>
                </c:pt>
                <c:pt idx="6">
                  <c:v>12061</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9024745363619666"/>
          <c:y val="0.3379279152605924"/>
          <c:w val="0.26548697541839528"/>
          <c:h val="0.43959466244887718"/>
        </c:manualLayout>
      </c:layout>
      <c:overlay val="0"/>
    </c:legend>
    <c:plotVisOnly val="1"/>
    <c:dispBlanksAs val="gap"/>
    <c:showDLblsOverMax val="0"/>
  </c:chart>
  <c:externalData r:id="rId1">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Summary!$B$4</c:f>
              <c:strCache>
                <c:ptCount val="1"/>
                <c:pt idx="0">
                  <c:v>2004YE</c:v>
                </c:pt>
              </c:strCache>
            </c:strRef>
          </c:tx>
          <c:spPr>
            <a:solidFill>
              <a:schemeClr val="accent1">
                <a:lumMod val="60000"/>
                <a:lumOff val="40000"/>
              </a:schemeClr>
            </a:solidFill>
            <a:ln>
              <a:solidFill>
                <a:sysClr val="windowText" lastClr="000000"/>
              </a:solidFill>
            </a:ln>
          </c:spPr>
          <c:invertIfNegative val="0"/>
          <c:dLbls>
            <c:dLbl>
              <c:idx val="0"/>
              <c:layout>
                <c:manualLayout>
                  <c:x val="-7.5244535854376822E-3"/>
                  <c:y val="-2.2887783194504592E-17"/>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9.0293443025252183E-3"/>
                  <c:y val="0"/>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7.5244535854376822E-3"/>
                  <c:y val="-4.5775566389009184E-17"/>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4.5146721512625537E-3"/>
                  <c:y val="-4.5775566389009184E-17"/>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6.0195628683501453E-3"/>
                  <c:y val="-4.5775566389009184E-17"/>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4.5146721512626092E-3"/>
                  <c:y val="-9.1551132778018369E-17"/>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6.0195628683501453E-3"/>
                  <c:y val="-9.1551132778018369E-17"/>
                </c:manualLayout>
              </c:layout>
              <c:showLegendKey val="0"/>
              <c:showVal val="1"/>
              <c:showCatName val="0"/>
              <c:showSerName val="0"/>
              <c:showPercent val="0"/>
              <c:showBubbleSize val="0"/>
              <c:extLst>
                <c:ext xmlns:c15="http://schemas.microsoft.com/office/drawing/2012/chart" uri="{CE6537A1-D6FC-4f65-9D91-7224C49458BB}"/>
              </c:extLst>
            </c:dLbl>
            <c:numFmt formatCode="0.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Summary!$A$45:$A$51</c:f>
              <c:strCache>
                <c:ptCount val="7"/>
                <c:pt idx="0">
                  <c:v>&lt;$500mm</c:v>
                </c:pt>
                <c:pt idx="1">
                  <c:v>$500mm - $1bn</c:v>
                </c:pt>
                <c:pt idx="2">
                  <c:v>$1.0bn - $2.5bn</c:v>
                </c:pt>
                <c:pt idx="3">
                  <c:v>$2.5bn - $5.0bn</c:v>
                </c:pt>
                <c:pt idx="4">
                  <c:v>$5.0bn - $10.0bn</c:v>
                </c:pt>
                <c:pt idx="5">
                  <c:v>$10.0bn - $50.0bn</c:v>
                </c:pt>
                <c:pt idx="6">
                  <c:v>&gt;$50.0bn</c:v>
                </c:pt>
              </c:strCache>
            </c:strRef>
          </c:cat>
          <c:val>
            <c:numRef>
              <c:f>Summary!$B$45:$B$51</c:f>
              <c:numCache>
                <c:formatCode>#,##0.00</c:formatCode>
                <c:ptCount val="7"/>
                <c:pt idx="0">
                  <c:v>9.61</c:v>
                </c:pt>
                <c:pt idx="1">
                  <c:v>11.594999999999999</c:v>
                </c:pt>
                <c:pt idx="2">
                  <c:v>12.504999999999999</c:v>
                </c:pt>
                <c:pt idx="3">
                  <c:v>12.87</c:v>
                </c:pt>
                <c:pt idx="4">
                  <c:v>13.875</c:v>
                </c:pt>
                <c:pt idx="5">
                  <c:v>14.43</c:v>
                </c:pt>
                <c:pt idx="6">
                  <c:v>15.93</c:v>
                </c:pt>
              </c:numCache>
            </c:numRef>
          </c:val>
        </c:ser>
        <c:ser>
          <c:idx val="1"/>
          <c:order val="1"/>
          <c:tx>
            <c:strRef>
              <c:f>Summary!$C$4</c:f>
              <c:strCache>
                <c:ptCount val="1"/>
                <c:pt idx="0">
                  <c:v>2016Q3</c:v>
                </c:pt>
              </c:strCache>
            </c:strRef>
          </c:tx>
          <c:spPr>
            <a:solidFill>
              <a:schemeClr val="tx2"/>
            </a:solidFill>
            <a:ln>
              <a:solidFill>
                <a:sysClr val="windowText" lastClr="000000"/>
              </a:solidFill>
            </a:ln>
          </c:spPr>
          <c:invertIfNegative val="0"/>
          <c:dLbls>
            <c:dLbl>
              <c:idx val="0"/>
              <c:layout>
                <c:manualLayout>
                  <c:x val="6.0195628683501453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6.0195628683500906E-3"/>
                  <c:y val="-7.2967647950442939E-17"/>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4.5146721512626092E-3"/>
                  <c:y val="-7.2967647950442939E-17"/>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4.5146721512625537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4"/>
              <c:layout>
                <c:manualLayout>
                  <c:x val="9.0293443025252183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5"/>
              <c:layout>
                <c:manualLayout>
                  <c:x val="7.5244535854375721E-3"/>
                  <c:y val="-7.2967647950442939E-17"/>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6"/>
              <c:layout>
                <c:manualLayout>
                  <c:x val="7.5244535854376822E-3"/>
                  <c:y val="0"/>
                </c:manualLayout>
              </c:layout>
              <c:dLblPos val="outEnd"/>
              <c:showLegendKey val="0"/>
              <c:showVal val="1"/>
              <c:showCatName val="0"/>
              <c:showSerName val="0"/>
              <c:showPercent val="0"/>
              <c:showBubbleSize val="0"/>
              <c:extLst>
                <c:ext xmlns:c15="http://schemas.microsoft.com/office/drawing/2012/chart" uri="{CE6537A1-D6FC-4f65-9D91-7224C49458BB}"/>
              </c:extLst>
            </c:dLbl>
            <c:numFmt formatCode="0.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Summary!$A$45:$A$51</c:f>
              <c:strCache>
                <c:ptCount val="7"/>
                <c:pt idx="0">
                  <c:v>&lt;$500mm</c:v>
                </c:pt>
                <c:pt idx="1">
                  <c:v>$500mm - $1bn</c:v>
                </c:pt>
                <c:pt idx="2">
                  <c:v>$1.0bn - $2.5bn</c:v>
                </c:pt>
                <c:pt idx="3">
                  <c:v>$2.5bn - $5.0bn</c:v>
                </c:pt>
                <c:pt idx="4">
                  <c:v>$5.0bn - $10.0bn</c:v>
                </c:pt>
                <c:pt idx="5">
                  <c:v>$10.0bn - $50.0bn</c:v>
                </c:pt>
                <c:pt idx="6">
                  <c:v>&gt;$50.0bn</c:v>
                </c:pt>
              </c:strCache>
            </c:strRef>
          </c:cat>
          <c:val>
            <c:numRef>
              <c:f>Summary!$C$45:$C$51</c:f>
              <c:numCache>
                <c:formatCode>#,##0.00</c:formatCode>
                <c:ptCount val="7"/>
                <c:pt idx="0">
                  <c:v>8</c:v>
                </c:pt>
                <c:pt idx="1">
                  <c:v>8.57</c:v>
                </c:pt>
                <c:pt idx="2">
                  <c:v>9.0399999999999991</c:v>
                </c:pt>
                <c:pt idx="3">
                  <c:v>9.92</c:v>
                </c:pt>
                <c:pt idx="4">
                  <c:v>8.26</c:v>
                </c:pt>
                <c:pt idx="5">
                  <c:v>9</c:v>
                </c:pt>
                <c:pt idx="6">
                  <c:v>8.31</c:v>
                </c:pt>
              </c:numCache>
            </c:numRef>
          </c:val>
        </c:ser>
        <c:dLbls>
          <c:showLegendKey val="0"/>
          <c:showVal val="0"/>
          <c:showCatName val="0"/>
          <c:showSerName val="0"/>
          <c:showPercent val="0"/>
          <c:showBubbleSize val="0"/>
        </c:dLbls>
        <c:gapWidth val="150"/>
        <c:axId val="205989680"/>
        <c:axId val="205990072"/>
      </c:barChart>
      <c:catAx>
        <c:axId val="205989680"/>
        <c:scaling>
          <c:orientation val="minMax"/>
        </c:scaling>
        <c:delete val="0"/>
        <c:axPos val="b"/>
        <c:numFmt formatCode="General" sourceLinked="0"/>
        <c:majorTickMark val="out"/>
        <c:minorTickMark val="none"/>
        <c:tickLblPos val="nextTo"/>
        <c:crossAx val="205990072"/>
        <c:crosses val="autoZero"/>
        <c:auto val="1"/>
        <c:lblAlgn val="ctr"/>
        <c:lblOffset val="100"/>
        <c:noMultiLvlLbl val="0"/>
      </c:catAx>
      <c:valAx>
        <c:axId val="205990072"/>
        <c:scaling>
          <c:orientation val="minMax"/>
        </c:scaling>
        <c:delete val="0"/>
        <c:axPos val="l"/>
        <c:majorGridlines>
          <c:spPr>
            <a:ln>
              <a:noFill/>
            </a:ln>
          </c:spPr>
        </c:majorGridlines>
        <c:numFmt formatCode="0.00%" sourceLinked="0"/>
        <c:majorTickMark val="out"/>
        <c:minorTickMark val="none"/>
        <c:tickLblPos val="nextTo"/>
        <c:crossAx val="205989680"/>
        <c:crosses val="autoZero"/>
        <c:crossBetween val="between"/>
        <c:dispUnits>
          <c:builtInUnit val="hundreds"/>
        </c:dispUnits>
      </c:valAx>
    </c:plotArea>
    <c:legend>
      <c:legendPos val="r"/>
      <c:overlay val="0"/>
    </c:legend>
    <c:plotVisOnly val="1"/>
    <c:dispBlanksAs val="gap"/>
    <c:showDLblsOverMax val="0"/>
  </c:chart>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Commercial Loan Volume for Banks &lt; $10</a:t>
            </a:r>
            <a:r>
              <a:rPr lang="en-US" baseline="0" dirty="0"/>
              <a:t> Billion in Assets</a:t>
            </a:r>
            <a:endParaRPr lang="en-US" dirty="0"/>
          </a:p>
        </c:rich>
      </c:tx>
      <c:overlay val="0"/>
    </c:title>
    <c:autoTitleDeleted val="0"/>
    <c:plotArea>
      <c:layout/>
      <c:barChart>
        <c:barDir val="col"/>
        <c:grouping val="stacked"/>
        <c:varyColors val="0"/>
        <c:ser>
          <c:idx val="0"/>
          <c:order val="0"/>
          <c:tx>
            <c:strRef>
              <c:f>'Commercial Loan Volume'!$D$16415</c:f>
              <c:strCache>
                <c:ptCount val="1"/>
                <c:pt idx="0">
                  <c:v>Construction &amp; Land</c:v>
                </c:pt>
              </c:strCache>
            </c:strRef>
          </c:tx>
          <c:spPr>
            <a:solidFill>
              <a:srgbClr val="00B0F0"/>
            </a:solidFill>
            <a:ln>
              <a:solidFill>
                <a:sysClr val="windowText" lastClr="000000"/>
              </a:solidFill>
            </a:ln>
          </c:spPr>
          <c:invertIfNegative val="0"/>
          <c:cat>
            <c:strRef>
              <c:f>'Commercial Loan Volume'!$E$16414:$N$16414</c:f>
              <c:strCache>
                <c:ptCount val="10"/>
                <c:pt idx="0">
                  <c:v>2007Y</c:v>
                </c:pt>
                <c:pt idx="1">
                  <c:v>2008Y</c:v>
                </c:pt>
                <c:pt idx="2">
                  <c:v>2009Y</c:v>
                </c:pt>
                <c:pt idx="3">
                  <c:v>2010Y</c:v>
                </c:pt>
                <c:pt idx="4">
                  <c:v>2011Y</c:v>
                </c:pt>
                <c:pt idx="5">
                  <c:v>2012Y</c:v>
                </c:pt>
                <c:pt idx="6">
                  <c:v>2013Y</c:v>
                </c:pt>
                <c:pt idx="7">
                  <c:v>2014Y</c:v>
                </c:pt>
                <c:pt idx="8">
                  <c:v>2015Y</c:v>
                </c:pt>
                <c:pt idx="9">
                  <c:v>2016Q3</c:v>
                </c:pt>
              </c:strCache>
            </c:strRef>
          </c:cat>
          <c:val>
            <c:numRef>
              <c:f>'Commercial Loan Volume'!$E$16415:$N$16415</c:f>
              <c:numCache>
                <c:formatCode>#,##0</c:formatCode>
                <c:ptCount val="10"/>
                <c:pt idx="0">
                  <c:v>310530836</c:v>
                </c:pt>
                <c:pt idx="1">
                  <c:v>283875727</c:v>
                </c:pt>
                <c:pt idx="2">
                  <c:v>206168667</c:v>
                </c:pt>
                <c:pt idx="3">
                  <c:v>145942014</c:v>
                </c:pt>
                <c:pt idx="4">
                  <c:v>113030300</c:v>
                </c:pt>
                <c:pt idx="5">
                  <c:v>101634817</c:v>
                </c:pt>
                <c:pt idx="6">
                  <c:v>105002024</c:v>
                </c:pt>
                <c:pt idx="7">
                  <c:v>120832532</c:v>
                </c:pt>
                <c:pt idx="8">
                  <c:v>139709139</c:v>
                </c:pt>
                <c:pt idx="9">
                  <c:v>153834155</c:v>
                </c:pt>
              </c:numCache>
            </c:numRef>
          </c:val>
        </c:ser>
        <c:ser>
          <c:idx val="1"/>
          <c:order val="1"/>
          <c:tx>
            <c:strRef>
              <c:f>'Commercial Loan Volume'!$D$16416</c:f>
              <c:strCache>
                <c:ptCount val="1"/>
                <c:pt idx="0">
                  <c:v>CRE</c:v>
                </c:pt>
              </c:strCache>
            </c:strRef>
          </c:tx>
          <c:spPr>
            <a:solidFill>
              <a:srgbClr val="7030A0"/>
            </a:solidFill>
            <a:ln>
              <a:solidFill>
                <a:sysClr val="windowText" lastClr="000000"/>
              </a:solidFill>
            </a:ln>
          </c:spPr>
          <c:invertIfNegative val="0"/>
          <c:cat>
            <c:strRef>
              <c:f>'Commercial Loan Volume'!$E$16414:$N$16414</c:f>
              <c:strCache>
                <c:ptCount val="10"/>
                <c:pt idx="0">
                  <c:v>2007Y</c:v>
                </c:pt>
                <c:pt idx="1">
                  <c:v>2008Y</c:v>
                </c:pt>
                <c:pt idx="2">
                  <c:v>2009Y</c:v>
                </c:pt>
                <c:pt idx="3">
                  <c:v>2010Y</c:v>
                </c:pt>
                <c:pt idx="4">
                  <c:v>2011Y</c:v>
                </c:pt>
                <c:pt idx="5">
                  <c:v>2012Y</c:v>
                </c:pt>
                <c:pt idx="6">
                  <c:v>2013Y</c:v>
                </c:pt>
                <c:pt idx="7">
                  <c:v>2014Y</c:v>
                </c:pt>
                <c:pt idx="8">
                  <c:v>2015Y</c:v>
                </c:pt>
                <c:pt idx="9">
                  <c:v>2016Q3</c:v>
                </c:pt>
              </c:strCache>
            </c:strRef>
          </c:cat>
          <c:val>
            <c:numRef>
              <c:f>'Commercial Loan Volume'!$E$16416:$N$16416</c:f>
              <c:numCache>
                <c:formatCode>#,##0</c:formatCode>
                <c:ptCount val="10"/>
                <c:pt idx="0">
                  <c:v>451961922</c:v>
                </c:pt>
                <c:pt idx="1">
                  <c:v>497263943</c:v>
                </c:pt>
                <c:pt idx="2">
                  <c:v>513701082</c:v>
                </c:pt>
                <c:pt idx="3">
                  <c:v>495410264</c:v>
                </c:pt>
                <c:pt idx="4">
                  <c:v>486704131</c:v>
                </c:pt>
                <c:pt idx="5">
                  <c:v>520654295</c:v>
                </c:pt>
                <c:pt idx="6">
                  <c:v>539224784</c:v>
                </c:pt>
                <c:pt idx="7">
                  <c:v>567759669</c:v>
                </c:pt>
                <c:pt idx="8">
                  <c:v>605846789</c:v>
                </c:pt>
                <c:pt idx="9">
                  <c:v>646987627</c:v>
                </c:pt>
              </c:numCache>
            </c:numRef>
          </c:val>
        </c:ser>
        <c:ser>
          <c:idx val="2"/>
          <c:order val="2"/>
          <c:tx>
            <c:strRef>
              <c:f>'Commercial Loan Volume'!$D$16417</c:f>
              <c:strCache>
                <c:ptCount val="1"/>
                <c:pt idx="0">
                  <c:v>C&amp;I</c:v>
                </c:pt>
              </c:strCache>
            </c:strRef>
          </c:tx>
          <c:spPr>
            <a:solidFill>
              <a:srgbClr val="92D050"/>
            </a:solidFill>
            <a:ln>
              <a:solidFill>
                <a:sysClr val="windowText" lastClr="000000"/>
              </a:solidFill>
            </a:ln>
          </c:spPr>
          <c:invertIfNegative val="0"/>
          <c:cat>
            <c:strRef>
              <c:f>'Commercial Loan Volume'!$E$16414:$N$16414</c:f>
              <c:strCache>
                <c:ptCount val="10"/>
                <c:pt idx="0">
                  <c:v>2007Y</c:v>
                </c:pt>
                <c:pt idx="1">
                  <c:v>2008Y</c:v>
                </c:pt>
                <c:pt idx="2">
                  <c:v>2009Y</c:v>
                </c:pt>
                <c:pt idx="3">
                  <c:v>2010Y</c:v>
                </c:pt>
                <c:pt idx="4">
                  <c:v>2011Y</c:v>
                </c:pt>
                <c:pt idx="5">
                  <c:v>2012Y</c:v>
                </c:pt>
                <c:pt idx="6">
                  <c:v>2013Y</c:v>
                </c:pt>
                <c:pt idx="7">
                  <c:v>2014Y</c:v>
                </c:pt>
                <c:pt idx="8">
                  <c:v>2015Y</c:v>
                </c:pt>
                <c:pt idx="9">
                  <c:v>2016Q3</c:v>
                </c:pt>
              </c:strCache>
            </c:strRef>
          </c:cat>
          <c:val>
            <c:numRef>
              <c:f>'Commercial Loan Volume'!$E$16417:$N$16417</c:f>
              <c:numCache>
                <c:formatCode>#,##0</c:formatCode>
                <c:ptCount val="10"/>
                <c:pt idx="0">
                  <c:v>267430539</c:v>
                </c:pt>
                <c:pt idx="1">
                  <c:v>273265496</c:v>
                </c:pt>
                <c:pt idx="2">
                  <c:v>248294212</c:v>
                </c:pt>
                <c:pt idx="3">
                  <c:v>229369565</c:v>
                </c:pt>
                <c:pt idx="4">
                  <c:v>229886940</c:v>
                </c:pt>
                <c:pt idx="5">
                  <c:v>253602722</c:v>
                </c:pt>
                <c:pt idx="6">
                  <c:v>267240330</c:v>
                </c:pt>
                <c:pt idx="7">
                  <c:v>296329840</c:v>
                </c:pt>
                <c:pt idx="8">
                  <c:v>317509473</c:v>
                </c:pt>
                <c:pt idx="9">
                  <c:v>333497986</c:v>
                </c:pt>
              </c:numCache>
            </c:numRef>
          </c:val>
        </c:ser>
        <c:dLbls>
          <c:showLegendKey val="0"/>
          <c:showVal val="0"/>
          <c:showCatName val="0"/>
          <c:showSerName val="0"/>
          <c:showPercent val="0"/>
          <c:showBubbleSize val="0"/>
        </c:dLbls>
        <c:gapWidth val="150"/>
        <c:overlap val="100"/>
        <c:axId val="205990856"/>
        <c:axId val="205991248"/>
      </c:barChart>
      <c:lineChart>
        <c:grouping val="standard"/>
        <c:varyColors val="0"/>
        <c:ser>
          <c:idx val="3"/>
          <c:order val="3"/>
          <c:tx>
            <c:strRef>
              <c:f>'Commercial Loan Volume'!$D$16418</c:f>
              <c:strCache>
                <c:ptCount val="1"/>
                <c:pt idx="0">
                  <c:v>Pre-Recession Level</c:v>
                </c:pt>
              </c:strCache>
            </c:strRef>
          </c:tx>
          <c:spPr>
            <a:ln>
              <a:solidFill>
                <a:srgbClr val="FF0000"/>
              </a:solidFill>
            </a:ln>
          </c:spPr>
          <c:marker>
            <c:symbol val="none"/>
          </c:marker>
          <c:cat>
            <c:strRef>
              <c:f>'Commercial Loan Volume'!$E$16414:$N$16414</c:f>
              <c:strCache>
                <c:ptCount val="10"/>
                <c:pt idx="0">
                  <c:v>2007Y</c:v>
                </c:pt>
                <c:pt idx="1">
                  <c:v>2008Y</c:v>
                </c:pt>
                <c:pt idx="2">
                  <c:v>2009Y</c:v>
                </c:pt>
                <c:pt idx="3">
                  <c:v>2010Y</c:v>
                </c:pt>
                <c:pt idx="4">
                  <c:v>2011Y</c:v>
                </c:pt>
                <c:pt idx="5">
                  <c:v>2012Y</c:v>
                </c:pt>
                <c:pt idx="6">
                  <c:v>2013Y</c:v>
                </c:pt>
                <c:pt idx="7">
                  <c:v>2014Y</c:v>
                </c:pt>
                <c:pt idx="8">
                  <c:v>2015Y</c:v>
                </c:pt>
                <c:pt idx="9">
                  <c:v>2016Q3</c:v>
                </c:pt>
              </c:strCache>
            </c:strRef>
          </c:cat>
          <c:val>
            <c:numRef>
              <c:f>'Commercial Loan Volume'!$E$16418:$N$16418</c:f>
              <c:numCache>
                <c:formatCode>#,##0</c:formatCode>
                <c:ptCount val="10"/>
                <c:pt idx="0">
                  <c:v>1054405166</c:v>
                </c:pt>
                <c:pt idx="1">
                  <c:v>1054405166</c:v>
                </c:pt>
                <c:pt idx="2">
                  <c:v>1054405166</c:v>
                </c:pt>
                <c:pt idx="3">
                  <c:v>1054405166</c:v>
                </c:pt>
                <c:pt idx="4">
                  <c:v>1054405166</c:v>
                </c:pt>
                <c:pt idx="5">
                  <c:v>1054405166</c:v>
                </c:pt>
                <c:pt idx="6">
                  <c:v>1054405166</c:v>
                </c:pt>
                <c:pt idx="7">
                  <c:v>1054405166</c:v>
                </c:pt>
                <c:pt idx="8">
                  <c:v>1054405166</c:v>
                </c:pt>
                <c:pt idx="9">
                  <c:v>1054405166</c:v>
                </c:pt>
              </c:numCache>
            </c:numRef>
          </c:val>
          <c:smooth val="0"/>
        </c:ser>
        <c:dLbls>
          <c:showLegendKey val="0"/>
          <c:showVal val="0"/>
          <c:showCatName val="0"/>
          <c:showSerName val="0"/>
          <c:showPercent val="0"/>
          <c:showBubbleSize val="0"/>
        </c:dLbls>
        <c:marker val="1"/>
        <c:smooth val="0"/>
        <c:axId val="205990856"/>
        <c:axId val="205991248"/>
      </c:lineChart>
      <c:catAx>
        <c:axId val="205990856"/>
        <c:scaling>
          <c:orientation val="minMax"/>
        </c:scaling>
        <c:delete val="0"/>
        <c:axPos val="b"/>
        <c:numFmt formatCode="General" sourceLinked="0"/>
        <c:majorTickMark val="out"/>
        <c:minorTickMark val="none"/>
        <c:tickLblPos val="nextTo"/>
        <c:txPr>
          <a:bodyPr/>
          <a:lstStyle/>
          <a:p>
            <a:pPr>
              <a:defRPr b="1"/>
            </a:pPr>
            <a:endParaRPr lang="en-US"/>
          </a:p>
        </c:txPr>
        <c:crossAx val="205991248"/>
        <c:crosses val="autoZero"/>
        <c:auto val="1"/>
        <c:lblAlgn val="ctr"/>
        <c:lblOffset val="100"/>
        <c:noMultiLvlLbl val="0"/>
      </c:catAx>
      <c:valAx>
        <c:axId val="205991248"/>
        <c:scaling>
          <c:orientation val="minMax"/>
        </c:scaling>
        <c:delete val="0"/>
        <c:axPos val="l"/>
        <c:majorGridlines>
          <c:spPr>
            <a:ln>
              <a:noFill/>
            </a:ln>
          </c:spPr>
        </c:majorGridlines>
        <c:title>
          <c:tx>
            <c:rich>
              <a:bodyPr rot="-5400000" vert="horz"/>
              <a:lstStyle/>
              <a:p>
                <a:pPr>
                  <a:defRPr/>
                </a:pPr>
                <a:r>
                  <a:rPr lang="en-US" dirty="0"/>
                  <a:t>$ in Billions</a:t>
                </a:r>
              </a:p>
            </c:rich>
          </c:tx>
          <c:overlay val="0"/>
        </c:title>
        <c:numFmt formatCode="#,##0" sourceLinked="0"/>
        <c:majorTickMark val="out"/>
        <c:minorTickMark val="none"/>
        <c:tickLblPos val="nextTo"/>
        <c:txPr>
          <a:bodyPr/>
          <a:lstStyle/>
          <a:p>
            <a:pPr>
              <a:defRPr b="1"/>
            </a:pPr>
            <a:endParaRPr lang="en-US"/>
          </a:p>
        </c:txPr>
        <c:crossAx val="205990856"/>
        <c:crosses val="autoZero"/>
        <c:crossBetween val="between"/>
        <c:dispUnits>
          <c:builtInUnit val="millions"/>
        </c:dispUnits>
      </c:valAx>
    </c:plotArea>
    <c:legend>
      <c:legendPos val="r"/>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Average Net</a:t>
            </a:r>
            <a:r>
              <a:rPr lang="en-US" baseline="0" dirty="0"/>
              <a:t> Interest Margin 1990Y - 2016Q3</a:t>
            </a:r>
            <a:endParaRPr lang="en-US" dirty="0"/>
          </a:p>
        </c:rich>
      </c:tx>
      <c:overlay val="0"/>
    </c:title>
    <c:autoTitleDeleted val="0"/>
    <c:plotArea>
      <c:layout/>
      <c:lineChart>
        <c:grouping val="standard"/>
        <c:varyColors val="0"/>
        <c:ser>
          <c:idx val="0"/>
          <c:order val="0"/>
          <c:tx>
            <c:strRef>
              <c:f>SUMMARY!$A$3</c:f>
              <c:strCache>
                <c:ptCount val="1"/>
                <c:pt idx="0">
                  <c:v>Banks &lt; $10B</c:v>
                </c:pt>
              </c:strCache>
            </c:strRef>
          </c:tx>
          <c:marker>
            <c:symbol val="none"/>
          </c:marker>
          <c:dLbls>
            <c:dLbl>
              <c:idx val="0"/>
              <c:layout>
                <c:manualLayout>
                  <c:x val="-2.004718718495398E-2"/>
                  <c:y val="4.4727783620474325E-2"/>
                </c:manualLayout>
              </c:layout>
              <c:showLegendKey val="0"/>
              <c:showVal val="1"/>
              <c:showCatName val="0"/>
              <c:showSerName val="0"/>
              <c:showPercent val="0"/>
              <c:showBubbleSize val="0"/>
              <c:extLst>
                <c:ext xmlns:c15="http://schemas.microsoft.com/office/drawing/2012/chart" uri="{CE6537A1-D6FC-4f65-9D91-7224C49458BB}"/>
              </c:extLst>
            </c:dLbl>
            <c:dLbl>
              <c:idx val="26"/>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SUMMARY!$B$2:$AB$2</c:f>
              <c:strCache>
                <c:ptCount val="27"/>
                <c:pt idx="0">
                  <c:v>1990Y</c:v>
                </c:pt>
                <c:pt idx="1">
                  <c:v>1991Y</c:v>
                </c:pt>
                <c:pt idx="2">
                  <c:v>1992Y</c:v>
                </c:pt>
                <c:pt idx="3">
                  <c:v>1993Y</c:v>
                </c:pt>
                <c:pt idx="4">
                  <c:v>1994Y</c:v>
                </c:pt>
                <c:pt idx="5">
                  <c:v>1995Y</c:v>
                </c:pt>
                <c:pt idx="6">
                  <c:v>1996Y</c:v>
                </c:pt>
                <c:pt idx="7">
                  <c:v>1997Y</c:v>
                </c:pt>
                <c:pt idx="8">
                  <c:v>1998Y</c:v>
                </c:pt>
                <c:pt idx="9">
                  <c:v>1999Y</c:v>
                </c:pt>
                <c:pt idx="10">
                  <c:v>2000Y</c:v>
                </c:pt>
                <c:pt idx="11">
                  <c:v>2001Y</c:v>
                </c:pt>
                <c:pt idx="12">
                  <c:v>2002Y</c:v>
                </c:pt>
                <c:pt idx="13">
                  <c:v>2003Y</c:v>
                </c:pt>
                <c:pt idx="14">
                  <c:v>2004Y</c:v>
                </c:pt>
                <c:pt idx="15">
                  <c:v>2005Y</c:v>
                </c:pt>
                <c:pt idx="16">
                  <c:v>2006Y</c:v>
                </c:pt>
                <c:pt idx="17">
                  <c:v>2007Y</c:v>
                </c:pt>
                <c:pt idx="18">
                  <c:v>2008Y</c:v>
                </c:pt>
                <c:pt idx="19">
                  <c:v>2009Y</c:v>
                </c:pt>
                <c:pt idx="20">
                  <c:v>2010Y</c:v>
                </c:pt>
                <c:pt idx="21">
                  <c:v>2011Y</c:v>
                </c:pt>
                <c:pt idx="22">
                  <c:v>2012Y</c:v>
                </c:pt>
                <c:pt idx="23">
                  <c:v>2013Y</c:v>
                </c:pt>
                <c:pt idx="24">
                  <c:v>2014Y</c:v>
                </c:pt>
                <c:pt idx="25">
                  <c:v>2015Y</c:v>
                </c:pt>
                <c:pt idx="26">
                  <c:v>2016Q3</c:v>
                </c:pt>
              </c:strCache>
            </c:strRef>
          </c:cat>
          <c:val>
            <c:numRef>
              <c:f>SUMMARY!$B$3:$AB$3</c:f>
              <c:numCache>
                <c:formatCode>#,##0.0</c:formatCode>
                <c:ptCount val="27"/>
                <c:pt idx="0">
                  <c:v>4.3220653133274469</c:v>
                </c:pt>
                <c:pt idx="1">
                  <c:v>4.2360230603869526</c:v>
                </c:pt>
                <c:pt idx="2">
                  <c:v>4.5430433093804528</c:v>
                </c:pt>
                <c:pt idx="3">
                  <c:v>4.53341988844008</c:v>
                </c:pt>
                <c:pt idx="4">
                  <c:v>4.4921742438653274</c:v>
                </c:pt>
                <c:pt idx="5">
                  <c:v>4.4633585906421729</c:v>
                </c:pt>
                <c:pt idx="6">
                  <c:v>4.4143435100205952</c:v>
                </c:pt>
                <c:pt idx="7">
                  <c:v>4.4395489833641379</c:v>
                </c:pt>
                <c:pt idx="8">
                  <c:v>4.3111496350365064</c:v>
                </c:pt>
                <c:pt idx="9">
                  <c:v>4.2407993562231745</c:v>
                </c:pt>
                <c:pt idx="10">
                  <c:v>4.2840504113425535</c:v>
                </c:pt>
                <c:pt idx="11">
                  <c:v>4.1101619293712259</c:v>
                </c:pt>
                <c:pt idx="12">
                  <c:v>4.2203919563735353</c:v>
                </c:pt>
                <c:pt idx="13">
                  <c:v>4.054378897690877</c:v>
                </c:pt>
                <c:pt idx="14">
                  <c:v>4.0875617078052038</c:v>
                </c:pt>
                <c:pt idx="15">
                  <c:v>4.1343017213381055</c:v>
                </c:pt>
                <c:pt idx="16">
                  <c:v>4.1017779193882395</c:v>
                </c:pt>
                <c:pt idx="17">
                  <c:v>4.0245646067415768</c:v>
                </c:pt>
                <c:pt idx="18">
                  <c:v>3.815098608775422</c:v>
                </c:pt>
                <c:pt idx="19">
                  <c:v>3.7379298831385563</c:v>
                </c:pt>
                <c:pt idx="20">
                  <c:v>3.8078434045131022</c:v>
                </c:pt>
                <c:pt idx="21">
                  <c:v>3.8132036474164153</c:v>
                </c:pt>
                <c:pt idx="22">
                  <c:v>3.7308460492521562</c:v>
                </c:pt>
                <c:pt idx="23">
                  <c:v>3.610744375660583</c:v>
                </c:pt>
                <c:pt idx="24">
                  <c:v>3.6260662333642761</c:v>
                </c:pt>
                <c:pt idx="25">
                  <c:v>3.6184726976365114</c:v>
                </c:pt>
                <c:pt idx="26">
                  <c:v>3.6608226567768174</c:v>
                </c:pt>
              </c:numCache>
            </c:numRef>
          </c:val>
          <c:smooth val="0"/>
        </c:ser>
        <c:ser>
          <c:idx val="1"/>
          <c:order val="1"/>
          <c:tx>
            <c:strRef>
              <c:f>SUMMARY!$A$4</c:f>
              <c:strCache>
                <c:ptCount val="1"/>
                <c:pt idx="0">
                  <c:v>Banks &gt;= $10B</c:v>
                </c:pt>
              </c:strCache>
            </c:strRef>
          </c:tx>
          <c:spPr>
            <a:ln>
              <a:solidFill>
                <a:schemeClr val="accent3"/>
              </a:solidFill>
            </a:ln>
          </c:spPr>
          <c:marker>
            <c:symbol val="none"/>
          </c:marker>
          <c:dLbls>
            <c:dLbl>
              <c:idx val="0"/>
              <c:layout>
                <c:manualLayout>
                  <c:x val="-2.004718718495398E-2"/>
                  <c:y val="-4.4727783620474387E-2"/>
                </c:manualLayout>
              </c:layout>
              <c:showLegendKey val="0"/>
              <c:showVal val="1"/>
              <c:showCatName val="0"/>
              <c:showSerName val="0"/>
              <c:showPercent val="0"/>
              <c:showBubbleSize val="0"/>
              <c:extLst>
                <c:ext xmlns:c15="http://schemas.microsoft.com/office/drawing/2012/chart" uri="{CE6537A1-D6FC-4f65-9D91-7224C49458BB}"/>
              </c:extLst>
            </c:dLbl>
            <c:dLbl>
              <c:idx val="26"/>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SUMMARY!$B$2:$AB$2</c:f>
              <c:strCache>
                <c:ptCount val="27"/>
                <c:pt idx="0">
                  <c:v>1990Y</c:v>
                </c:pt>
                <c:pt idx="1">
                  <c:v>1991Y</c:v>
                </c:pt>
                <c:pt idx="2">
                  <c:v>1992Y</c:v>
                </c:pt>
                <c:pt idx="3">
                  <c:v>1993Y</c:v>
                </c:pt>
                <c:pt idx="4">
                  <c:v>1994Y</c:v>
                </c:pt>
                <c:pt idx="5">
                  <c:v>1995Y</c:v>
                </c:pt>
                <c:pt idx="6">
                  <c:v>1996Y</c:v>
                </c:pt>
                <c:pt idx="7">
                  <c:v>1997Y</c:v>
                </c:pt>
                <c:pt idx="8">
                  <c:v>1998Y</c:v>
                </c:pt>
                <c:pt idx="9">
                  <c:v>1999Y</c:v>
                </c:pt>
                <c:pt idx="10">
                  <c:v>2000Y</c:v>
                </c:pt>
                <c:pt idx="11">
                  <c:v>2001Y</c:v>
                </c:pt>
                <c:pt idx="12">
                  <c:v>2002Y</c:v>
                </c:pt>
                <c:pt idx="13">
                  <c:v>2003Y</c:v>
                </c:pt>
                <c:pt idx="14">
                  <c:v>2004Y</c:v>
                </c:pt>
                <c:pt idx="15">
                  <c:v>2005Y</c:v>
                </c:pt>
                <c:pt idx="16">
                  <c:v>2006Y</c:v>
                </c:pt>
                <c:pt idx="17">
                  <c:v>2007Y</c:v>
                </c:pt>
                <c:pt idx="18">
                  <c:v>2008Y</c:v>
                </c:pt>
                <c:pt idx="19">
                  <c:v>2009Y</c:v>
                </c:pt>
                <c:pt idx="20">
                  <c:v>2010Y</c:v>
                </c:pt>
                <c:pt idx="21">
                  <c:v>2011Y</c:v>
                </c:pt>
                <c:pt idx="22">
                  <c:v>2012Y</c:v>
                </c:pt>
                <c:pt idx="23">
                  <c:v>2013Y</c:v>
                </c:pt>
                <c:pt idx="24">
                  <c:v>2014Y</c:v>
                </c:pt>
                <c:pt idx="25">
                  <c:v>2015Y</c:v>
                </c:pt>
                <c:pt idx="26">
                  <c:v>2016Q3</c:v>
                </c:pt>
              </c:strCache>
            </c:strRef>
          </c:cat>
          <c:val>
            <c:numRef>
              <c:f>SUMMARY!$B$4:$AB$4</c:f>
              <c:numCache>
                <c:formatCode>#,##0.0</c:formatCode>
                <c:ptCount val="27"/>
                <c:pt idx="0">
                  <c:v>4.4179032258064526</c:v>
                </c:pt>
                <c:pt idx="1">
                  <c:v>4.503866666666668</c:v>
                </c:pt>
                <c:pt idx="2">
                  <c:v>4.8230263157894742</c:v>
                </c:pt>
                <c:pt idx="3">
                  <c:v>4.8424358974358963</c:v>
                </c:pt>
                <c:pt idx="4">
                  <c:v>4.7376923076923081</c:v>
                </c:pt>
                <c:pt idx="5">
                  <c:v>4.4740740740740739</c:v>
                </c:pt>
                <c:pt idx="6">
                  <c:v>4.5422891566265076</c:v>
                </c:pt>
                <c:pt idx="7">
                  <c:v>4.619411764705883</c:v>
                </c:pt>
                <c:pt idx="8">
                  <c:v>4.5773563218390798</c:v>
                </c:pt>
                <c:pt idx="9">
                  <c:v>4.2642045454545441</c:v>
                </c:pt>
                <c:pt idx="10">
                  <c:v>4.2539325842696627</c:v>
                </c:pt>
                <c:pt idx="11">
                  <c:v>4.1752747252747255</c:v>
                </c:pt>
                <c:pt idx="12">
                  <c:v>4.2220212765957443</c:v>
                </c:pt>
                <c:pt idx="13">
                  <c:v>3.8301041666666666</c:v>
                </c:pt>
                <c:pt idx="14">
                  <c:v>3.7389690721649491</c:v>
                </c:pt>
                <c:pt idx="15">
                  <c:v>3.8208080808080807</c:v>
                </c:pt>
                <c:pt idx="16">
                  <c:v>3.874848484848485</c:v>
                </c:pt>
                <c:pt idx="17">
                  <c:v>3.7681818181818181</c:v>
                </c:pt>
                <c:pt idx="18">
                  <c:v>3.7785000000000006</c:v>
                </c:pt>
                <c:pt idx="19">
                  <c:v>3.6826213592233006</c:v>
                </c:pt>
                <c:pt idx="20">
                  <c:v>3.938333333333333</c:v>
                </c:pt>
                <c:pt idx="21">
                  <c:v>3.8559223300970866</c:v>
                </c:pt>
                <c:pt idx="22">
                  <c:v>3.7264761904761912</c:v>
                </c:pt>
                <c:pt idx="23">
                  <c:v>3.5791428571428576</c:v>
                </c:pt>
                <c:pt idx="24">
                  <c:v>3.4326923076923084</c:v>
                </c:pt>
                <c:pt idx="25">
                  <c:v>3.3264646464646463</c:v>
                </c:pt>
                <c:pt idx="26">
                  <c:v>3.3895876288659785</c:v>
                </c:pt>
              </c:numCache>
            </c:numRef>
          </c:val>
          <c:smooth val="0"/>
        </c:ser>
        <c:ser>
          <c:idx val="2"/>
          <c:order val="2"/>
          <c:tx>
            <c:strRef>
              <c:f>SUMMARY!$A$5</c:f>
              <c:strCache>
                <c:ptCount val="1"/>
                <c:pt idx="0">
                  <c:v>27Y Avg &lt; $10B</c:v>
                </c:pt>
              </c:strCache>
            </c:strRef>
          </c:tx>
          <c:spPr>
            <a:ln>
              <a:solidFill>
                <a:schemeClr val="accent1">
                  <a:lumMod val="40000"/>
                  <a:lumOff val="60000"/>
                </a:schemeClr>
              </a:solidFill>
            </a:ln>
          </c:spPr>
          <c:marker>
            <c:symbol val="none"/>
          </c:marker>
          <c:cat>
            <c:strRef>
              <c:f>SUMMARY!$B$2:$AB$2</c:f>
              <c:strCache>
                <c:ptCount val="27"/>
                <c:pt idx="0">
                  <c:v>1990Y</c:v>
                </c:pt>
                <c:pt idx="1">
                  <c:v>1991Y</c:v>
                </c:pt>
                <c:pt idx="2">
                  <c:v>1992Y</c:v>
                </c:pt>
                <c:pt idx="3">
                  <c:v>1993Y</c:v>
                </c:pt>
                <c:pt idx="4">
                  <c:v>1994Y</c:v>
                </c:pt>
                <c:pt idx="5">
                  <c:v>1995Y</c:v>
                </c:pt>
                <c:pt idx="6">
                  <c:v>1996Y</c:v>
                </c:pt>
                <c:pt idx="7">
                  <c:v>1997Y</c:v>
                </c:pt>
                <c:pt idx="8">
                  <c:v>1998Y</c:v>
                </c:pt>
                <c:pt idx="9">
                  <c:v>1999Y</c:v>
                </c:pt>
                <c:pt idx="10">
                  <c:v>2000Y</c:v>
                </c:pt>
                <c:pt idx="11">
                  <c:v>2001Y</c:v>
                </c:pt>
                <c:pt idx="12">
                  <c:v>2002Y</c:v>
                </c:pt>
                <c:pt idx="13">
                  <c:v>2003Y</c:v>
                </c:pt>
                <c:pt idx="14">
                  <c:v>2004Y</c:v>
                </c:pt>
                <c:pt idx="15">
                  <c:v>2005Y</c:v>
                </c:pt>
                <c:pt idx="16">
                  <c:v>2006Y</c:v>
                </c:pt>
                <c:pt idx="17">
                  <c:v>2007Y</c:v>
                </c:pt>
                <c:pt idx="18">
                  <c:v>2008Y</c:v>
                </c:pt>
                <c:pt idx="19">
                  <c:v>2009Y</c:v>
                </c:pt>
                <c:pt idx="20">
                  <c:v>2010Y</c:v>
                </c:pt>
                <c:pt idx="21">
                  <c:v>2011Y</c:v>
                </c:pt>
                <c:pt idx="22">
                  <c:v>2012Y</c:v>
                </c:pt>
                <c:pt idx="23">
                  <c:v>2013Y</c:v>
                </c:pt>
                <c:pt idx="24">
                  <c:v>2014Y</c:v>
                </c:pt>
                <c:pt idx="25">
                  <c:v>2015Y</c:v>
                </c:pt>
                <c:pt idx="26">
                  <c:v>2016Q3</c:v>
                </c:pt>
              </c:strCache>
            </c:strRef>
          </c:cat>
          <c:val>
            <c:numRef>
              <c:f>SUMMARY!$B$5:$AB$5</c:f>
              <c:numCache>
                <c:formatCode>#,##0.0</c:formatCode>
                <c:ptCount val="27"/>
                <c:pt idx="0">
                  <c:v>4.0901534295285922</c:v>
                </c:pt>
                <c:pt idx="1">
                  <c:v>4.0901534295285922</c:v>
                </c:pt>
                <c:pt idx="2">
                  <c:v>4.0901534295285922</c:v>
                </c:pt>
                <c:pt idx="3">
                  <c:v>4.0901534295285922</c:v>
                </c:pt>
                <c:pt idx="4">
                  <c:v>4.0901534295285922</c:v>
                </c:pt>
                <c:pt idx="5">
                  <c:v>4.0901534295285922</c:v>
                </c:pt>
                <c:pt idx="6">
                  <c:v>4.0901534295285922</c:v>
                </c:pt>
                <c:pt idx="7">
                  <c:v>4.0901534295285922</c:v>
                </c:pt>
                <c:pt idx="8">
                  <c:v>4.0901534295285922</c:v>
                </c:pt>
                <c:pt idx="9">
                  <c:v>4.0901534295285922</c:v>
                </c:pt>
                <c:pt idx="10">
                  <c:v>4.0901534295285922</c:v>
                </c:pt>
                <c:pt idx="11">
                  <c:v>4.0901534295285922</c:v>
                </c:pt>
                <c:pt idx="12">
                  <c:v>4.0901534295285922</c:v>
                </c:pt>
                <c:pt idx="13">
                  <c:v>4.0901534295285922</c:v>
                </c:pt>
                <c:pt idx="14">
                  <c:v>4.0901534295285922</c:v>
                </c:pt>
                <c:pt idx="15">
                  <c:v>4.0901534295285922</c:v>
                </c:pt>
                <c:pt idx="16">
                  <c:v>4.0901534295285922</c:v>
                </c:pt>
                <c:pt idx="17">
                  <c:v>4.0901534295285922</c:v>
                </c:pt>
                <c:pt idx="18">
                  <c:v>4.0901534295285922</c:v>
                </c:pt>
                <c:pt idx="19">
                  <c:v>4.0901534295285922</c:v>
                </c:pt>
                <c:pt idx="20">
                  <c:v>4.0901534295285922</c:v>
                </c:pt>
                <c:pt idx="21">
                  <c:v>4.0901534295285922</c:v>
                </c:pt>
                <c:pt idx="22">
                  <c:v>4.0901534295285922</c:v>
                </c:pt>
                <c:pt idx="23">
                  <c:v>4.0901534295285922</c:v>
                </c:pt>
                <c:pt idx="24">
                  <c:v>4.0901534295285922</c:v>
                </c:pt>
                <c:pt idx="25">
                  <c:v>4.0901534295285922</c:v>
                </c:pt>
                <c:pt idx="26">
                  <c:v>4.0901534295285922</c:v>
                </c:pt>
              </c:numCache>
            </c:numRef>
          </c:val>
          <c:smooth val="0"/>
        </c:ser>
        <c:ser>
          <c:idx val="3"/>
          <c:order val="3"/>
          <c:tx>
            <c:strRef>
              <c:f>SUMMARY!$A$6</c:f>
              <c:strCache>
                <c:ptCount val="1"/>
                <c:pt idx="0">
                  <c:v>27Y Avg &gt;= $10B</c:v>
                </c:pt>
              </c:strCache>
            </c:strRef>
          </c:tx>
          <c:spPr>
            <a:ln>
              <a:solidFill>
                <a:schemeClr val="accent3">
                  <a:lumMod val="40000"/>
                  <a:lumOff val="60000"/>
                </a:schemeClr>
              </a:solidFill>
            </a:ln>
          </c:spPr>
          <c:marker>
            <c:symbol val="none"/>
          </c:marker>
          <c:dLbls>
            <c:dLbl>
              <c:idx val="26"/>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SUMMARY!$B$2:$AB$2</c:f>
              <c:strCache>
                <c:ptCount val="27"/>
                <c:pt idx="0">
                  <c:v>1990Y</c:v>
                </c:pt>
                <c:pt idx="1">
                  <c:v>1991Y</c:v>
                </c:pt>
                <c:pt idx="2">
                  <c:v>1992Y</c:v>
                </c:pt>
                <c:pt idx="3">
                  <c:v>1993Y</c:v>
                </c:pt>
                <c:pt idx="4">
                  <c:v>1994Y</c:v>
                </c:pt>
                <c:pt idx="5">
                  <c:v>1995Y</c:v>
                </c:pt>
                <c:pt idx="6">
                  <c:v>1996Y</c:v>
                </c:pt>
                <c:pt idx="7">
                  <c:v>1997Y</c:v>
                </c:pt>
                <c:pt idx="8">
                  <c:v>1998Y</c:v>
                </c:pt>
                <c:pt idx="9">
                  <c:v>1999Y</c:v>
                </c:pt>
                <c:pt idx="10">
                  <c:v>2000Y</c:v>
                </c:pt>
                <c:pt idx="11">
                  <c:v>2001Y</c:v>
                </c:pt>
                <c:pt idx="12">
                  <c:v>2002Y</c:v>
                </c:pt>
                <c:pt idx="13">
                  <c:v>2003Y</c:v>
                </c:pt>
                <c:pt idx="14">
                  <c:v>2004Y</c:v>
                </c:pt>
                <c:pt idx="15">
                  <c:v>2005Y</c:v>
                </c:pt>
                <c:pt idx="16">
                  <c:v>2006Y</c:v>
                </c:pt>
                <c:pt idx="17">
                  <c:v>2007Y</c:v>
                </c:pt>
                <c:pt idx="18">
                  <c:v>2008Y</c:v>
                </c:pt>
                <c:pt idx="19">
                  <c:v>2009Y</c:v>
                </c:pt>
                <c:pt idx="20">
                  <c:v>2010Y</c:v>
                </c:pt>
                <c:pt idx="21">
                  <c:v>2011Y</c:v>
                </c:pt>
                <c:pt idx="22">
                  <c:v>2012Y</c:v>
                </c:pt>
                <c:pt idx="23">
                  <c:v>2013Y</c:v>
                </c:pt>
                <c:pt idx="24">
                  <c:v>2014Y</c:v>
                </c:pt>
                <c:pt idx="25">
                  <c:v>2015Y</c:v>
                </c:pt>
                <c:pt idx="26">
                  <c:v>2016Q3</c:v>
                </c:pt>
              </c:strCache>
            </c:strRef>
          </c:cat>
          <c:val>
            <c:numRef>
              <c:f>SUMMARY!$B$6:$AB$6</c:f>
              <c:numCache>
                <c:formatCode>#,##0.0</c:formatCode>
                <c:ptCount val="27"/>
                <c:pt idx="0">
                  <c:v>4.0813385606739523</c:v>
                </c:pt>
                <c:pt idx="1">
                  <c:v>4.0813385606739523</c:v>
                </c:pt>
                <c:pt idx="2">
                  <c:v>4.0813385606739523</c:v>
                </c:pt>
                <c:pt idx="3">
                  <c:v>4.0813385606739523</c:v>
                </c:pt>
                <c:pt idx="4">
                  <c:v>4.0813385606739523</c:v>
                </c:pt>
                <c:pt idx="5">
                  <c:v>4.0813385606739523</c:v>
                </c:pt>
                <c:pt idx="6">
                  <c:v>4.0813385606739523</c:v>
                </c:pt>
                <c:pt idx="7">
                  <c:v>4.0813385606739523</c:v>
                </c:pt>
                <c:pt idx="8">
                  <c:v>4.0813385606739523</c:v>
                </c:pt>
                <c:pt idx="9">
                  <c:v>4.0813385606739523</c:v>
                </c:pt>
                <c:pt idx="10">
                  <c:v>4.0813385606739523</c:v>
                </c:pt>
                <c:pt idx="11">
                  <c:v>4.0813385606739523</c:v>
                </c:pt>
                <c:pt idx="12">
                  <c:v>4.0813385606739523</c:v>
                </c:pt>
                <c:pt idx="13">
                  <c:v>4.0813385606739523</c:v>
                </c:pt>
                <c:pt idx="14">
                  <c:v>4.0813385606739523</c:v>
                </c:pt>
                <c:pt idx="15">
                  <c:v>4.0813385606739523</c:v>
                </c:pt>
                <c:pt idx="16">
                  <c:v>4.0813385606739523</c:v>
                </c:pt>
                <c:pt idx="17">
                  <c:v>4.0813385606739523</c:v>
                </c:pt>
                <c:pt idx="18">
                  <c:v>4.0813385606739523</c:v>
                </c:pt>
                <c:pt idx="19">
                  <c:v>4.0813385606739523</c:v>
                </c:pt>
                <c:pt idx="20">
                  <c:v>4.0813385606739523</c:v>
                </c:pt>
                <c:pt idx="21">
                  <c:v>4.0813385606739523</c:v>
                </c:pt>
                <c:pt idx="22">
                  <c:v>4.0813385606739523</c:v>
                </c:pt>
                <c:pt idx="23">
                  <c:v>4.0813385606739523</c:v>
                </c:pt>
                <c:pt idx="24">
                  <c:v>4.0813385606739523</c:v>
                </c:pt>
                <c:pt idx="25">
                  <c:v>4.0813385606739523</c:v>
                </c:pt>
                <c:pt idx="26">
                  <c:v>4.0813385606739523</c:v>
                </c:pt>
              </c:numCache>
            </c:numRef>
          </c:val>
          <c:smooth val="0"/>
        </c:ser>
        <c:dLbls>
          <c:showLegendKey val="0"/>
          <c:showVal val="0"/>
          <c:showCatName val="0"/>
          <c:showSerName val="0"/>
          <c:showPercent val="0"/>
          <c:showBubbleSize val="0"/>
        </c:dLbls>
        <c:smooth val="0"/>
        <c:axId val="206515664"/>
        <c:axId val="206516056"/>
      </c:lineChart>
      <c:catAx>
        <c:axId val="206515664"/>
        <c:scaling>
          <c:orientation val="minMax"/>
        </c:scaling>
        <c:delete val="0"/>
        <c:axPos val="b"/>
        <c:numFmt formatCode="General" sourceLinked="0"/>
        <c:majorTickMark val="out"/>
        <c:minorTickMark val="none"/>
        <c:tickLblPos val="nextTo"/>
        <c:txPr>
          <a:bodyPr/>
          <a:lstStyle/>
          <a:p>
            <a:pPr>
              <a:defRPr b="1"/>
            </a:pPr>
            <a:endParaRPr lang="en-US"/>
          </a:p>
        </c:txPr>
        <c:crossAx val="206516056"/>
        <c:crosses val="autoZero"/>
        <c:auto val="1"/>
        <c:lblAlgn val="ctr"/>
        <c:lblOffset val="100"/>
        <c:noMultiLvlLbl val="0"/>
      </c:catAx>
      <c:valAx>
        <c:axId val="206516056"/>
        <c:scaling>
          <c:orientation val="minMax"/>
          <c:min val="3"/>
        </c:scaling>
        <c:delete val="0"/>
        <c:axPos val="l"/>
        <c:majorGridlines>
          <c:spPr>
            <a:ln>
              <a:noFill/>
            </a:ln>
          </c:spPr>
        </c:majorGridlines>
        <c:numFmt formatCode="#,##0.0" sourceLinked="0"/>
        <c:majorTickMark val="out"/>
        <c:minorTickMark val="none"/>
        <c:tickLblPos val="nextTo"/>
        <c:txPr>
          <a:bodyPr/>
          <a:lstStyle/>
          <a:p>
            <a:pPr>
              <a:defRPr b="1"/>
            </a:pPr>
            <a:endParaRPr lang="en-US"/>
          </a:p>
        </c:txPr>
        <c:crossAx val="206515664"/>
        <c:crosses val="autoZero"/>
        <c:crossBetween val="between"/>
      </c:valAx>
    </c:plotArea>
    <c:legend>
      <c:legendPos val="r"/>
      <c:layout>
        <c:manualLayout>
          <c:xMode val="edge"/>
          <c:yMode val="edge"/>
          <c:x val="0.83574800086599244"/>
          <c:y val="0.16440537449013984"/>
          <c:w val="0.16425199913400765"/>
          <c:h val="0.32233087804793392"/>
        </c:manualLayout>
      </c:layout>
      <c:overlay val="0"/>
      <c:txPr>
        <a:bodyPr/>
        <a:lstStyle/>
        <a:p>
          <a:pPr>
            <a:defRPr b="1"/>
          </a:pPr>
          <a:endParaRPr lang="en-US"/>
        </a:p>
      </c:txPr>
    </c:legend>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0.11852</cdr:x>
      <cdr:y>0.66667</cdr:y>
    </cdr:from>
    <cdr:to>
      <cdr:x>0.22963</cdr:x>
      <cdr:y>0.86667</cdr:y>
    </cdr:to>
    <cdr:sp macro="" textlink="">
      <cdr:nvSpPr>
        <cdr:cNvPr id="2" name="TextBox 1"/>
        <cdr:cNvSpPr txBox="1"/>
      </cdr:nvSpPr>
      <cdr:spPr>
        <a:xfrm xmlns:a="http://schemas.openxmlformats.org/drawingml/2006/main">
          <a:off x="975360" y="30480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a:solidFill>
                <a:srgbClr val="0069AA"/>
              </a:solidFill>
              <a:latin typeface="Verdana" panose="020B0604030504040204" pitchFamily="34" charset="0"/>
              <a:ea typeface="Verdana" panose="020B0604030504040204" pitchFamily="34" charset="0"/>
              <a:cs typeface="Verdana" panose="020B0604030504040204" pitchFamily="34" charset="0"/>
            </a:rPr>
            <a:t>Real GDP (annualized </a:t>
          </a:r>
        </a:p>
        <a:p xmlns:a="http://schemas.openxmlformats.org/drawingml/2006/main">
          <a:r>
            <a:rPr lang="en-US" sz="1800">
              <a:solidFill>
                <a:srgbClr val="0069AA"/>
              </a:solidFill>
              <a:latin typeface="Verdana" panose="020B0604030504040204" pitchFamily="34" charset="0"/>
              <a:ea typeface="Verdana" panose="020B0604030504040204" pitchFamily="34" charset="0"/>
              <a:cs typeface="Verdana" panose="020B0604030504040204" pitchFamily="34" charset="0"/>
            </a:rPr>
            <a:t>quarterly growth, left</a:t>
          </a:r>
          <a:r>
            <a:rPr lang="en-US" sz="1800" baseline="0">
              <a:solidFill>
                <a:srgbClr val="0069AA"/>
              </a:solidFill>
              <a:latin typeface="Verdana" panose="020B0604030504040204" pitchFamily="34" charset="0"/>
              <a:ea typeface="Verdana" panose="020B0604030504040204" pitchFamily="34" charset="0"/>
              <a:cs typeface="Verdana" panose="020B0604030504040204" pitchFamily="34" charset="0"/>
            </a:rPr>
            <a:t> scale)</a:t>
          </a:r>
          <a:endParaRPr lang="en-US" sz="1800">
            <a:solidFill>
              <a:srgbClr val="0069AA"/>
            </a:solidFill>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0.81852</cdr:x>
      <cdr:y>0.025</cdr:y>
    </cdr:from>
    <cdr:to>
      <cdr:x>0.92963</cdr:x>
      <cdr:y>0.25167</cdr:y>
    </cdr:to>
    <cdr:sp macro="" textlink="">
      <cdr:nvSpPr>
        <cdr:cNvPr id="3" name="TextBox 2"/>
        <cdr:cNvSpPr txBox="1"/>
      </cdr:nvSpPr>
      <cdr:spPr>
        <a:xfrm xmlns:a="http://schemas.openxmlformats.org/drawingml/2006/main">
          <a:off x="6736080" y="114300"/>
          <a:ext cx="914400" cy="103632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r"/>
          <a:r>
            <a:rPr lang="en-US" sz="1800">
              <a:solidFill>
                <a:srgbClr val="F58025"/>
              </a:solidFill>
              <a:latin typeface="Verdana" panose="020B0604030504040204" pitchFamily="34" charset="0"/>
              <a:ea typeface="Verdana" panose="020B0604030504040204" pitchFamily="34" charset="0"/>
              <a:cs typeface="Verdana" panose="020B0604030504040204" pitchFamily="34" charset="0"/>
            </a:rPr>
            <a:t>Unemployment</a:t>
          </a:r>
          <a:r>
            <a:rPr lang="en-US" sz="1800" baseline="0">
              <a:solidFill>
                <a:srgbClr val="F58025"/>
              </a:solidFill>
              <a:latin typeface="Verdana" panose="020B0604030504040204" pitchFamily="34" charset="0"/>
              <a:ea typeface="Verdana" panose="020B0604030504040204" pitchFamily="34" charset="0"/>
              <a:cs typeface="Verdana" panose="020B0604030504040204" pitchFamily="34" charset="0"/>
            </a:rPr>
            <a:t> rate</a:t>
          </a:r>
        </a:p>
        <a:p xmlns:a="http://schemas.openxmlformats.org/drawingml/2006/main">
          <a:pPr algn="r"/>
          <a:r>
            <a:rPr lang="en-US" sz="1800" baseline="0">
              <a:solidFill>
                <a:srgbClr val="F58025"/>
              </a:solidFill>
              <a:latin typeface="Verdana" panose="020B0604030504040204" pitchFamily="34" charset="0"/>
              <a:ea typeface="Verdana" panose="020B0604030504040204" pitchFamily="34" charset="0"/>
              <a:cs typeface="Verdana" panose="020B0604030504040204" pitchFamily="34" charset="0"/>
            </a:rPr>
            <a:t>(quarterly average,</a:t>
          </a:r>
        </a:p>
        <a:p xmlns:a="http://schemas.openxmlformats.org/drawingml/2006/main">
          <a:pPr algn="r"/>
          <a:r>
            <a:rPr lang="en-US" sz="1800" baseline="0">
              <a:solidFill>
                <a:srgbClr val="F58025"/>
              </a:solidFill>
              <a:latin typeface="Verdana" panose="020B0604030504040204" pitchFamily="34" charset="0"/>
              <a:ea typeface="Verdana" panose="020B0604030504040204" pitchFamily="34" charset="0"/>
              <a:cs typeface="Verdana" panose="020B0604030504040204" pitchFamily="34" charset="0"/>
            </a:rPr>
            <a:t>right scale)</a:t>
          </a:r>
          <a:endParaRPr lang="en-US" sz="1800">
            <a:solidFill>
              <a:srgbClr val="F58025"/>
            </a:solidFill>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0.59074</cdr:x>
      <cdr:y>0.07</cdr:y>
    </cdr:from>
    <cdr:to>
      <cdr:x>0.59074</cdr:x>
      <cdr:y>0.805</cdr:y>
    </cdr:to>
    <cdr:cxnSp macro="">
      <cdr:nvCxnSpPr>
        <cdr:cNvPr id="8" name="Straight Connector 7"/>
        <cdr:cNvCxnSpPr/>
      </cdr:nvCxnSpPr>
      <cdr:spPr>
        <a:xfrm xmlns:a="http://schemas.openxmlformats.org/drawingml/2006/main" flipV="1">
          <a:off x="4861560" y="320040"/>
          <a:ext cx="0" cy="3360420"/>
        </a:xfrm>
        <a:prstGeom xmlns:a="http://schemas.openxmlformats.org/drawingml/2006/main" prst="line">
          <a:avLst/>
        </a:prstGeom>
        <a:ln xmlns:a="http://schemas.openxmlformats.org/drawingml/2006/main" w="19050">
          <a:solidFill>
            <a:srgbClr val="FF0000"/>
          </a:solidFill>
          <a:prstDash val="dash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0.60093</cdr:x>
      <cdr:y>0.79167</cdr:y>
    </cdr:from>
    <cdr:to>
      <cdr:x>0.9213</cdr:x>
      <cdr:y>0.79167</cdr:y>
    </cdr:to>
    <cdr:cxnSp macro="">
      <cdr:nvCxnSpPr>
        <cdr:cNvPr id="10" name="Straight Arrow Connector 9"/>
        <cdr:cNvCxnSpPr/>
      </cdr:nvCxnSpPr>
      <cdr:spPr>
        <a:xfrm xmlns:a="http://schemas.openxmlformats.org/drawingml/2006/main">
          <a:off x="4945380" y="3619500"/>
          <a:ext cx="2636520" cy="0"/>
        </a:xfrm>
        <a:prstGeom xmlns:a="http://schemas.openxmlformats.org/drawingml/2006/main" prst="straightConnector1">
          <a:avLst/>
        </a:prstGeom>
        <a:ln xmlns:a="http://schemas.openxmlformats.org/drawingml/2006/main">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0.58519</cdr:x>
      <cdr:y>0.74</cdr:y>
    </cdr:from>
    <cdr:to>
      <cdr:x>0.87407</cdr:x>
      <cdr:y>0.80667</cdr:y>
    </cdr:to>
    <cdr:sp macro="" textlink="">
      <cdr:nvSpPr>
        <cdr:cNvPr id="11" name="TextBox 10"/>
        <cdr:cNvSpPr txBox="1"/>
      </cdr:nvSpPr>
      <cdr:spPr>
        <a:xfrm xmlns:a="http://schemas.openxmlformats.org/drawingml/2006/main">
          <a:off x="4815840" y="3383280"/>
          <a:ext cx="237744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l"/>
          <a:r>
            <a:rPr lang="en-US" sz="1200" i="1">
              <a:solidFill>
                <a:srgbClr val="FF0000"/>
              </a:solidFill>
              <a:latin typeface="Verdana" panose="020B0604030504040204" pitchFamily="34" charset="0"/>
              <a:ea typeface="Verdana" panose="020B0604030504040204" pitchFamily="34" charset="0"/>
              <a:cs typeface="Verdana" panose="020B0604030504040204" pitchFamily="34" charset="0"/>
            </a:rPr>
            <a:t>PNC Economics Forecasts</a:t>
          </a:r>
        </a:p>
      </cdr:txBody>
    </cdr:sp>
  </cdr:relSizeAnchor>
</c:userShapes>
</file>

<file path=ppt/drawings/drawing2.xml><?xml version="1.0" encoding="utf-8"?>
<c:userShapes xmlns:c="http://schemas.openxmlformats.org/drawingml/2006/chart">
  <cdr:relSizeAnchor xmlns:cdr="http://schemas.openxmlformats.org/drawingml/2006/chartDrawing">
    <cdr:from>
      <cdr:x>0.12963</cdr:x>
      <cdr:y>0.085</cdr:y>
    </cdr:from>
    <cdr:to>
      <cdr:x>0.24074</cdr:x>
      <cdr:y>0.285</cdr:y>
    </cdr:to>
    <cdr:sp macro="" textlink="">
      <cdr:nvSpPr>
        <cdr:cNvPr id="2" name="TextBox 1"/>
        <cdr:cNvSpPr txBox="1"/>
      </cdr:nvSpPr>
      <cdr:spPr>
        <a:xfrm xmlns:a="http://schemas.openxmlformats.org/drawingml/2006/main">
          <a:off x="1066800" y="38862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a:solidFill>
                <a:srgbClr val="0069AA"/>
              </a:solidFill>
              <a:latin typeface="Verdana" panose="020B0604030504040204" pitchFamily="34" charset="0"/>
              <a:ea typeface="Verdana" panose="020B0604030504040204" pitchFamily="34" charset="0"/>
              <a:cs typeface="Verdana" panose="020B0604030504040204" pitchFamily="34" charset="0"/>
            </a:rPr>
            <a:t>Real Non-Residential</a:t>
          </a:r>
          <a:r>
            <a:rPr lang="en-US" sz="1800" baseline="0">
              <a:solidFill>
                <a:srgbClr val="0069AA"/>
              </a:solidFill>
              <a:latin typeface="Verdana" panose="020B0604030504040204" pitchFamily="34" charset="0"/>
              <a:ea typeface="Verdana" panose="020B0604030504040204" pitchFamily="34" charset="0"/>
              <a:cs typeface="Verdana" panose="020B0604030504040204" pitchFamily="34" charset="0"/>
            </a:rPr>
            <a:t> Fixed Investment, </a:t>
          </a:r>
        </a:p>
        <a:p xmlns:a="http://schemas.openxmlformats.org/drawingml/2006/main">
          <a:r>
            <a:rPr lang="en-US" sz="1800" baseline="0">
              <a:solidFill>
                <a:srgbClr val="0069AA"/>
              </a:solidFill>
              <a:latin typeface="Verdana" panose="020B0604030504040204" pitchFamily="34" charset="0"/>
              <a:ea typeface="Verdana" panose="020B0604030504040204" pitchFamily="34" charset="0"/>
              <a:cs typeface="Verdana" panose="020B0604030504040204" pitchFamily="34" charset="0"/>
            </a:rPr>
            <a:t>	Billions of $, 2009 Prices</a:t>
          </a:r>
          <a:endParaRPr lang="en-US" sz="1800">
            <a:solidFill>
              <a:srgbClr val="0069AA"/>
            </a:solidFill>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0.78796</cdr:x>
      <cdr:y>0.71667</cdr:y>
    </cdr:from>
    <cdr:to>
      <cdr:x>0.90093</cdr:x>
      <cdr:y>0.88833</cdr:y>
    </cdr:to>
    <cdr:sp macro="" textlink="">
      <cdr:nvSpPr>
        <cdr:cNvPr id="3" name="TextBox 2"/>
        <cdr:cNvSpPr txBox="1"/>
      </cdr:nvSpPr>
      <cdr:spPr>
        <a:xfrm xmlns:a="http://schemas.openxmlformats.org/drawingml/2006/main">
          <a:off x="6484620" y="3276600"/>
          <a:ext cx="929640" cy="78486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r"/>
          <a:r>
            <a:rPr lang="en-US" sz="1800">
              <a:solidFill>
                <a:srgbClr val="F58025"/>
              </a:solidFill>
              <a:latin typeface="Verdana" panose="020B0604030504040204" pitchFamily="34" charset="0"/>
              <a:ea typeface="Verdana" panose="020B0604030504040204" pitchFamily="34" charset="0"/>
              <a:cs typeface="Verdana" panose="020B0604030504040204" pitchFamily="34" charset="0"/>
            </a:rPr>
            <a:t>Quarterly Annualized</a:t>
          </a:r>
          <a:r>
            <a:rPr lang="en-US" sz="1800" baseline="0">
              <a:solidFill>
                <a:srgbClr val="F58025"/>
              </a:solidFill>
              <a:latin typeface="Verdana" panose="020B0604030504040204" pitchFamily="34" charset="0"/>
              <a:ea typeface="Verdana" panose="020B0604030504040204" pitchFamily="34" charset="0"/>
              <a:cs typeface="Verdana" panose="020B0604030504040204" pitchFamily="34" charset="0"/>
            </a:rPr>
            <a:t> Growth</a:t>
          </a:r>
          <a:endParaRPr lang="en-US" sz="1800">
            <a:solidFill>
              <a:srgbClr val="F58025"/>
            </a:solidFill>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0.59136</cdr:x>
      <cdr:y>0.06</cdr:y>
    </cdr:from>
    <cdr:to>
      <cdr:x>0.89537</cdr:x>
      <cdr:y>0.06</cdr:y>
    </cdr:to>
    <cdr:cxnSp macro="">
      <cdr:nvCxnSpPr>
        <cdr:cNvPr id="4" name="Straight Arrow Connector 3"/>
        <cdr:cNvCxnSpPr/>
      </cdr:nvCxnSpPr>
      <cdr:spPr>
        <a:xfrm xmlns:a="http://schemas.openxmlformats.org/drawingml/2006/main">
          <a:off x="4866640" y="274320"/>
          <a:ext cx="2501900" cy="0"/>
        </a:xfrm>
        <a:prstGeom xmlns:a="http://schemas.openxmlformats.org/drawingml/2006/main" prst="straightConnector1">
          <a:avLst/>
        </a:prstGeom>
        <a:ln xmlns:a="http://schemas.openxmlformats.org/drawingml/2006/main">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0.58488</cdr:x>
      <cdr:y>0.00833</cdr:y>
    </cdr:from>
    <cdr:to>
      <cdr:x>0.87377</cdr:x>
      <cdr:y>0.075</cdr:y>
    </cdr:to>
    <cdr:sp macro="" textlink="">
      <cdr:nvSpPr>
        <cdr:cNvPr id="5" name="TextBox 2"/>
        <cdr:cNvSpPr txBox="1"/>
      </cdr:nvSpPr>
      <cdr:spPr>
        <a:xfrm xmlns:a="http://schemas.openxmlformats.org/drawingml/2006/main">
          <a:off x="4813300" y="38100"/>
          <a:ext cx="2377440" cy="3048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200" i="1">
              <a:solidFill>
                <a:srgbClr val="FF0000"/>
              </a:solidFill>
              <a:latin typeface="Verdana" panose="020B0604030504040204" pitchFamily="34" charset="0"/>
              <a:ea typeface="Verdana" panose="020B0604030504040204" pitchFamily="34" charset="0"/>
              <a:cs typeface="Verdana" panose="020B0604030504040204" pitchFamily="34" charset="0"/>
            </a:rPr>
            <a:t>PNC Economics Forecasts</a:t>
          </a:r>
        </a:p>
      </cdr:txBody>
    </cdr:sp>
  </cdr:relSizeAnchor>
  <cdr:relSizeAnchor xmlns:cdr="http://schemas.openxmlformats.org/drawingml/2006/chartDrawing">
    <cdr:from>
      <cdr:x>0.59228</cdr:x>
      <cdr:y>0.09167</cdr:y>
    </cdr:from>
    <cdr:to>
      <cdr:x>0.5963</cdr:x>
      <cdr:y>0.79444</cdr:y>
    </cdr:to>
    <cdr:cxnSp macro="">
      <cdr:nvCxnSpPr>
        <cdr:cNvPr id="7" name="Straight Connector 6"/>
        <cdr:cNvCxnSpPr/>
      </cdr:nvCxnSpPr>
      <cdr:spPr>
        <a:xfrm xmlns:a="http://schemas.openxmlformats.org/drawingml/2006/main" flipV="1">
          <a:off x="4874260" y="419100"/>
          <a:ext cx="33020" cy="3213100"/>
        </a:xfrm>
        <a:prstGeom xmlns:a="http://schemas.openxmlformats.org/drawingml/2006/main" prst="line">
          <a:avLst/>
        </a:prstGeom>
        <a:ln xmlns:a="http://schemas.openxmlformats.org/drawingml/2006/main" w="19050">
          <a:solidFill>
            <a:srgbClr val="FF0000"/>
          </a:solidFill>
          <a:prstDash val="dash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0.15741</cdr:x>
      <cdr:y>0.38333</cdr:y>
    </cdr:from>
    <cdr:to>
      <cdr:x>0.26852</cdr:x>
      <cdr:y>0.58333</cdr:y>
    </cdr:to>
    <cdr:sp macro="" textlink="">
      <cdr:nvSpPr>
        <cdr:cNvPr id="2" name="TextBox 1"/>
        <cdr:cNvSpPr txBox="1"/>
      </cdr:nvSpPr>
      <cdr:spPr>
        <a:xfrm xmlns:a="http://schemas.openxmlformats.org/drawingml/2006/main">
          <a:off x="1295400" y="17526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a:solidFill>
                <a:srgbClr val="F58025"/>
              </a:solidFill>
              <a:latin typeface="Verdana" panose="020B0604030504040204" pitchFamily="34" charset="0"/>
              <a:ea typeface="Verdana" panose="020B0604030504040204" pitchFamily="34" charset="0"/>
              <a:cs typeface="Verdana" panose="020B0604030504040204" pitchFamily="34" charset="0"/>
            </a:rPr>
            <a:t>10-Year Treasury Yield</a:t>
          </a:r>
        </a:p>
      </cdr:txBody>
    </cdr:sp>
  </cdr:relSizeAnchor>
  <cdr:relSizeAnchor xmlns:cdr="http://schemas.openxmlformats.org/drawingml/2006/chartDrawing">
    <cdr:from>
      <cdr:x>0.17407</cdr:x>
      <cdr:y>0.61167</cdr:y>
    </cdr:from>
    <cdr:to>
      <cdr:x>0.28519</cdr:x>
      <cdr:y>0.81167</cdr:y>
    </cdr:to>
    <cdr:sp macro="" textlink="">
      <cdr:nvSpPr>
        <cdr:cNvPr id="3" name="TextBox 2"/>
        <cdr:cNvSpPr txBox="1"/>
      </cdr:nvSpPr>
      <cdr:spPr>
        <a:xfrm xmlns:a="http://schemas.openxmlformats.org/drawingml/2006/main">
          <a:off x="1432560" y="279654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a:solidFill>
                <a:srgbClr val="0069AA"/>
              </a:solidFill>
              <a:latin typeface="Verdana" panose="020B0604030504040204" pitchFamily="34" charset="0"/>
              <a:ea typeface="Verdana" panose="020B0604030504040204" pitchFamily="34" charset="0"/>
              <a:cs typeface="Verdana" panose="020B0604030504040204" pitchFamily="34" charset="0"/>
            </a:rPr>
            <a:t>Federal Funds Effective Rate</a:t>
          </a:r>
        </a:p>
      </cdr:txBody>
    </cdr:sp>
  </cdr:relSizeAnchor>
  <cdr:relSizeAnchor xmlns:cdr="http://schemas.openxmlformats.org/drawingml/2006/chartDrawing">
    <cdr:from>
      <cdr:x>0.61852</cdr:x>
      <cdr:y>0.04333</cdr:y>
    </cdr:from>
    <cdr:to>
      <cdr:x>0.61852</cdr:x>
      <cdr:y>0.79333</cdr:y>
    </cdr:to>
    <cdr:cxnSp macro="">
      <cdr:nvCxnSpPr>
        <cdr:cNvPr id="5" name="Straight Connector 4"/>
        <cdr:cNvCxnSpPr/>
      </cdr:nvCxnSpPr>
      <cdr:spPr>
        <a:xfrm xmlns:a="http://schemas.openxmlformats.org/drawingml/2006/main">
          <a:off x="5090160" y="198120"/>
          <a:ext cx="0" cy="3429000"/>
        </a:xfrm>
        <a:prstGeom xmlns:a="http://schemas.openxmlformats.org/drawingml/2006/main" prst="line">
          <a:avLst/>
        </a:prstGeom>
        <a:ln xmlns:a="http://schemas.openxmlformats.org/drawingml/2006/main" w="19050">
          <a:solidFill>
            <a:srgbClr val="FF000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0.62654</cdr:x>
      <cdr:y>0.09444</cdr:y>
    </cdr:from>
    <cdr:to>
      <cdr:x>0.93056</cdr:x>
      <cdr:y>0.09444</cdr:y>
    </cdr:to>
    <cdr:cxnSp macro="">
      <cdr:nvCxnSpPr>
        <cdr:cNvPr id="6" name="Straight Arrow Connector 5"/>
        <cdr:cNvCxnSpPr/>
      </cdr:nvCxnSpPr>
      <cdr:spPr>
        <a:xfrm xmlns:a="http://schemas.openxmlformats.org/drawingml/2006/main">
          <a:off x="5156200" y="431800"/>
          <a:ext cx="2501900" cy="0"/>
        </a:xfrm>
        <a:prstGeom xmlns:a="http://schemas.openxmlformats.org/drawingml/2006/main" prst="straightConnector1">
          <a:avLst/>
        </a:prstGeom>
        <a:ln xmlns:a="http://schemas.openxmlformats.org/drawingml/2006/main">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0.62006</cdr:x>
      <cdr:y>0.04278</cdr:y>
    </cdr:from>
    <cdr:to>
      <cdr:x>0.90895</cdr:x>
      <cdr:y>0.10944</cdr:y>
    </cdr:to>
    <cdr:sp macro="" textlink="">
      <cdr:nvSpPr>
        <cdr:cNvPr id="7" name="TextBox 2"/>
        <cdr:cNvSpPr txBox="1"/>
      </cdr:nvSpPr>
      <cdr:spPr>
        <a:xfrm xmlns:a="http://schemas.openxmlformats.org/drawingml/2006/main">
          <a:off x="5102860" y="195580"/>
          <a:ext cx="2377440" cy="3048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200" i="1">
              <a:solidFill>
                <a:srgbClr val="FF0000"/>
              </a:solidFill>
              <a:latin typeface="Verdana" panose="020B0604030504040204" pitchFamily="34" charset="0"/>
              <a:ea typeface="Verdana" panose="020B0604030504040204" pitchFamily="34" charset="0"/>
              <a:cs typeface="Verdana" panose="020B0604030504040204" pitchFamily="34" charset="0"/>
            </a:rPr>
            <a:t>PNC Economics Forecasts</a:t>
          </a:r>
        </a:p>
      </cdr:txBody>
    </cdr:sp>
  </cdr:relSizeAnchor>
</c:userShapes>
</file>

<file path=ppt/drawings/drawing4.xml><?xml version="1.0" encoding="utf-8"?>
<c:userShapes xmlns:c="http://schemas.openxmlformats.org/drawingml/2006/chart">
  <cdr:relSizeAnchor xmlns:cdr="http://schemas.openxmlformats.org/drawingml/2006/chartDrawing">
    <cdr:from>
      <cdr:x>0.4225</cdr:x>
      <cdr:y>0.10237</cdr:y>
    </cdr:from>
    <cdr:to>
      <cdr:x>0.54214</cdr:x>
      <cdr:y>0.98252</cdr:y>
    </cdr:to>
    <cdr:sp macro="" textlink="">
      <cdr:nvSpPr>
        <cdr:cNvPr id="2" name="Rectangle 1"/>
        <cdr:cNvSpPr/>
      </cdr:nvSpPr>
      <cdr:spPr>
        <a:xfrm xmlns:a="http://schemas.openxmlformats.org/drawingml/2006/main">
          <a:off x="3565525" y="260350"/>
          <a:ext cx="1009650" cy="2238375"/>
        </a:xfrm>
        <a:prstGeom xmlns:a="http://schemas.openxmlformats.org/drawingml/2006/main" prst="rect">
          <a:avLst/>
        </a:prstGeom>
        <a:noFill xmlns:a="http://schemas.openxmlformats.org/drawingml/2006/main"/>
        <a:ln xmlns:a="http://schemas.openxmlformats.org/drawingml/2006/main">
          <a:solidFill>
            <a:srgbClr val="C00000"/>
          </a:solidFill>
          <a:prstDash val="sys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t"/>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8EC355-74D8-429D-8012-E9E2C035ECDD}" type="datetimeFigureOut">
              <a:rPr lang="en-US" smtClean="0"/>
              <a:t>1/25/2017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A79ED7-B1A2-4F16-A352-06A6C7AECF20}" type="slidenum">
              <a:rPr lang="en-US" smtClean="0"/>
              <a:t>‹#›</a:t>
            </a:fld>
            <a:endParaRPr lang="en-US"/>
          </a:p>
        </p:txBody>
      </p:sp>
    </p:spTree>
    <p:extLst>
      <p:ext uri="{BB962C8B-B14F-4D97-AF65-F5344CB8AC3E}">
        <p14:creationId xmlns:p14="http://schemas.microsoft.com/office/powerpoint/2010/main" val="881959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7FB659F-2D9A-428D-8332-92834104A7D8}" type="slidenum">
              <a:rPr lang="en-US" smtClean="0">
                <a:solidFill>
                  <a:srgbClr val="000000"/>
                </a:solidFill>
              </a:rPr>
              <a:pPr>
                <a:defRPr/>
              </a:pPr>
              <a:t>3</a:t>
            </a:fld>
            <a:endParaRPr lang="en-US" dirty="0">
              <a:solidFill>
                <a:srgbClr val="000000"/>
              </a:solidFill>
            </a:endParaRPr>
          </a:p>
        </p:txBody>
      </p:sp>
    </p:spTree>
    <p:extLst>
      <p:ext uri="{BB962C8B-B14F-4D97-AF65-F5344CB8AC3E}">
        <p14:creationId xmlns:p14="http://schemas.microsoft.com/office/powerpoint/2010/main" val="3404818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053" eaLnBrk="0" hangingPunct="0">
              <a:defRPr b="1">
                <a:solidFill>
                  <a:schemeClr val="tx1"/>
                </a:solidFill>
                <a:latin typeface="Arial" charset="0"/>
              </a:defRPr>
            </a:lvl1pPr>
            <a:lvl2pPr marL="741175" indent="-285067" defTabSz="928053" eaLnBrk="0" hangingPunct="0">
              <a:defRPr b="1">
                <a:solidFill>
                  <a:schemeClr val="tx1"/>
                </a:solidFill>
                <a:latin typeface="Arial" charset="0"/>
              </a:defRPr>
            </a:lvl2pPr>
            <a:lvl3pPr marL="1140270" indent="-228054" defTabSz="928053" eaLnBrk="0" hangingPunct="0">
              <a:defRPr b="1">
                <a:solidFill>
                  <a:schemeClr val="tx1"/>
                </a:solidFill>
                <a:latin typeface="Arial" charset="0"/>
              </a:defRPr>
            </a:lvl3pPr>
            <a:lvl4pPr marL="1596377" indent="-228054" defTabSz="928053" eaLnBrk="0" hangingPunct="0">
              <a:defRPr b="1">
                <a:solidFill>
                  <a:schemeClr val="tx1"/>
                </a:solidFill>
                <a:latin typeface="Arial" charset="0"/>
              </a:defRPr>
            </a:lvl4pPr>
            <a:lvl5pPr marL="2052485" indent="-228054" defTabSz="928053" eaLnBrk="0" hangingPunct="0">
              <a:defRPr b="1">
                <a:solidFill>
                  <a:schemeClr val="tx1"/>
                </a:solidFill>
                <a:latin typeface="Arial" charset="0"/>
              </a:defRPr>
            </a:lvl5pPr>
            <a:lvl6pPr marL="2508592" indent="-228054" defTabSz="928053" eaLnBrk="0" fontAlgn="base" hangingPunct="0">
              <a:spcBef>
                <a:spcPct val="0"/>
              </a:spcBef>
              <a:spcAft>
                <a:spcPct val="0"/>
              </a:spcAft>
              <a:defRPr b="1">
                <a:solidFill>
                  <a:schemeClr val="tx1"/>
                </a:solidFill>
                <a:latin typeface="Arial" charset="0"/>
              </a:defRPr>
            </a:lvl6pPr>
            <a:lvl7pPr marL="2964699" indent="-228054" defTabSz="928053" eaLnBrk="0" fontAlgn="base" hangingPunct="0">
              <a:spcBef>
                <a:spcPct val="0"/>
              </a:spcBef>
              <a:spcAft>
                <a:spcPct val="0"/>
              </a:spcAft>
              <a:defRPr b="1">
                <a:solidFill>
                  <a:schemeClr val="tx1"/>
                </a:solidFill>
                <a:latin typeface="Arial" charset="0"/>
              </a:defRPr>
            </a:lvl7pPr>
            <a:lvl8pPr marL="3420808" indent="-228054" defTabSz="928053" eaLnBrk="0" fontAlgn="base" hangingPunct="0">
              <a:spcBef>
                <a:spcPct val="0"/>
              </a:spcBef>
              <a:spcAft>
                <a:spcPct val="0"/>
              </a:spcAft>
              <a:defRPr b="1">
                <a:solidFill>
                  <a:schemeClr val="tx1"/>
                </a:solidFill>
                <a:latin typeface="Arial" charset="0"/>
              </a:defRPr>
            </a:lvl8pPr>
            <a:lvl9pPr marL="3876915" indent="-228054" defTabSz="928053" eaLnBrk="0" fontAlgn="base" hangingPunct="0">
              <a:spcBef>
                <a:spcPct val="0"/>
              </a:spcBef>
              <a:spcAft>
                <a:spcPct val="0"/>
              </a:spcAft>
              <a:defRPr b="1">
                <a:solidFill>
                  <a:schemeClr val="tx1"/>
                </a:solidFill>
                <a:latin typeface="Arial" charset="0"/>
              </a:defRPr>
            </a:lvl9pPr>
          </a:lstStyle>
          <a:p>
            <a:pPr eaLnBrk="1" hangingPunct="1"/>
            <a:fld id="{CD3D9E2B-5810-4C1F-8356-B522D1E1D6F0}" type="slidenum">
              <a:rPr lang="en-US" b="0" smtClean="0">
                <a:solidFill>
                  <a:prstClr val="black"/>
                </a:solidFill>
              </a:rPr>
              <a:pPr eaLnBrk="1" hangingPunct="1"/>
              <a:t>4</a:t>
            </a:fld>
            <a:endParaRPr lang="en-US" b="0" dirty="0" smtClean="0">
              <a:solidFill>
                <a:prstClr val="black"/>
              </a:solidFill>
            </a:endParaRPr>
          </a:p>
        </p:txBody>
      </p:sp>
      <p:sp>
        <p:nvSpPr>
          <p:cNvPr id="8195" name="Rectangle 2"/>
          <p:cNvSpPr>
            <a:spLocks noGrp="1" noRot="1" noChangeAspect="1" noChangeArrowheads="1" noTextEdit="1"/>
          </p:cNvSpPr>
          <p:nvPr>
            <p:ph type="sldImg"/>
          </p:nvPr>
        </p:nvSpPr>
        <p:spPr>
          <a:xfrm>
            <a:off x="427038" y="690563"/>
            <a:ext cx="6153150" cy="3462337"/>
          </a:xfrm>
          <a:ln/>
        </p:spPr>
      </p:sp>
      <p:sp>
        <p:nvSpPr>
          <p:cNvPr id="8196" name="Rectangle 3"/>
          <p:cNvSpPr>
            <a:spLocks noGrp="1" noChangeArrowheads="1"/>
          </p:cNvSpPr>
          <p:nvPr>
            <p:ph type="body" idx="1"/>
          </p:nvPr>
        </p:nvSpPr>
        <p:spPr>
          <a:xfrm>
            <a:off x="701044" y="4384050"/>
            <a:ext cx="5606733" cy="41579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2103473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6D922019-292E-497B-B869-F66B94BDDC0F}" type="slidenum">
              <a:rPr lang="en-US" smtClean="0">
                <a:solidFill>
                  <a:srgbClr val="000000"/>
                </a:solidFill>
              </a:rPr>
              <a:pPr>
                <a:defRPr/>
              </a:pPr>
              <a:t>5</a:t>
            </a:fld>
            <a:endParaRPr lang="en-US" dirty="0">
              <a:solidFill>
                <a:srgbClr val="000000"/>
              </a:solidFill>
            </a:endParaRPr>
          </a:p>
        </p:txBody>
      </p:sp>
    </p:spTree>
    <p:extLst>
      <p:ext uri="{BB962C8B-B14F-4D97-AF65-F5344CB8AC3E}">
        <p14:creationId xmlns:p14="http://schemas.microsoft.com/office/powerpoint/2010/main" val="2128409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1,440</a:t>
            </a:r>
            <a:r>
              <a:rPr lang="en-US" baseline="0" dirty="0" smtClean="0"/>
              <a:t> failed, 19 assisted transactions = </a:t>
            </a:r>
            <a:r>
              <a:rPr lang="en-US" b="1" baseline="0" dirty="0" smtClean="0"/>
              <a:t>1,459 total</a:t>
            </a:r>
            <a:endParaRPr lang="en-US" b="1" dirty="0"/>
          </a:p>
        </p:txBody>
      </p:sp>
      <p:sp>
        <p:nvSpPr>
          <p:cNvPr id="4" name="Slide Number Placeholder 3"/>
          <p:cNvSpPr>
            <a:spLocks noGrp="1"/>
          </p:cNvSpPr>
          <p:nvPr>
            <p:ph type="sldNum" sz="quarter" idx="10"/>
          </p:nvPr>
        </p:nvSpPr>
        <p:spPr/>
        <p:txBody>
          <a:bodyPr/>
          <a:lstStyle/>
          <a:p>
            <a:fld id="{CB960BCD-518C-44D1-8B64-84C945B94027}"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403808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Large banks ROE has dropped so dramatically</a:t>
            </a:r>
            <a:r>
              <a:rPr lang="en-US" baseline="0" dirty="0" smtClean="0"/>
              <a:t> due to NIM compression and reduced leverage (increased leverage ratio).  </a:t>
            </a:r>
            <a:endParaRPr lang="en-US" dirty="0"/>
          </a:p>
        </p:txBody>
      </p:sp>
      <p:sp>
        <p:nvSpPr>
          <p:cNvPr id="4" name="Slide Number Placeholder 3"/>
          <p:cNvSpPr>
            <a:spLocks noGrp="1"/>
          </p:cNvSpPr>
          <p:nvPr>
            <p:ph type="sldNum" sz="quarter" idx="10"/>
          </p:nvPr>
        </p:nvSpPr>
        <p:spPr/>
        <p:txBody>
          <a:bodyPr/>
          <a:lstStyle/>
          <a:p>
            <a:fld id="{CB960BCD-518C-44D1-8B64-84C945B94027}"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20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5.jpeg"/></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image" Target="../media/image5.jpeg"/></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5.jpeg"/></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5.jpeg"/></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image" Target="../media/image5.jpeg"/></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image" Target="../media/image5.jpeg"/></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image" Target="../media/image5.jpeg"/></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image" Target="../media/image5.jpeg"/></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image" Target="../media/image5.jpeg"/></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image" Target="../media/image5.jpeg"/></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image" Target="../media/image5.jpe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5DAC7E-FFE4-4012-936D-F9BD205AA5DE}"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BDE936-D1C6-4412-AF2C-7299CDBFAE8B}" type="slidenum">
              <a:rPr lang="en-US" smtClean="0"/>
              <a:t>‹#›</a:t>
            </a:fld>
            <a:endParaRPr lang="en-US"/>
          </a:p>
        </p:txBody>
      </p:sp>
    </p:spTree>
    <p:extLst>
      <p:ext uri="{BB962C8B-B14F-4D97-AF65-F5344CB8AC3E}">
        <p14:creationId xmlns:p14="http://schemas.microsoft.com/office/powerpoint/2010/main" val="2576408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5DAC7E-FFE4-4012-936D-F9BD205AA5DE}"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BDE936-D1C6-4412-AF2C-7299CDBFAE8B}" type="slidenum">
              <a:rPr lang="en-US" smtClean="0"/>
              <a:t>‹#›</a:t>
            </a:fld>
            <a:endParaRPr lang="en-US"/>
          </a:p>
        </p:txBody>
      </p:sp>
    </p:spTree>
    <p:extLst>
      <p:ext uri="{BB962C8B-B14F-4D97-AF65-F5344CB8AC3E}">
        <p14:creationId xmlns:p14="http://schemas.microsoft.com/office/powerpoint/2010/main" val="4066305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5DAC7E-FFE4-4012-936D-F9BD205AA5DE}"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BDE936-D1C6-4412-AF2C-7299CDBFAE8B}" type="slidenum">
              <a:rPr lang="en-US" smtClean="0"/>
              <a:t>‹#›</a:t>
            </a:fld>
            <a:endParaRPr lang="en-US"/>
          </a:p>
        </p:txBody>
      </p:sp>
    </p:spTree>
    <p:extLst>
      <p:ext uri="{BB962C8B-B14F-4D97-AF65-F5344CB8AC3E}">
        <p14:creationId xmlns:p14="http://schemas.microsoft.com/office/powerpoint/2010/main" val="2979694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3844533-A40F-4886-A607-CAE965F8BA1D}" type="slidenum">
              <a:rPr lang="en-US" smtClean="0"/>
              <a:pPr>
                <a:defRPr/>
              </a:pPr>
              <a:t>‹#›</a:t>
            </a:fld>
            <a:endParaRPr lang="en-US" dirty="0"/>
          </a:p>
        </p:txBody>
      </p:sp>
    </p:spTree>
    <p:extLst>
      <p:ext uri="{BB962C8B-B14F-4D97-AF65-F5344CB8AC3E}">
        <p14:creationId xmlns:p14="http://schemas.microsoft.com/office/powerpoint/2010/main" val="2086801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xfrm>
            <a:off x="5490634" y="6494464"/>
            <a:ext cx="1198033" cy="327025"/>
          </a:xfrm>
          <a:prstGeom prst="rect">
            <a:avLst/>
          </a:prstGeom>
          <a:ln/>
        </p:spPr>
        <p:txBody>
          <a:bodyPr/>
          <a:lstStyle>
            <a:lvl1pPr>
              <a:defRPr/>
            </a:lvl1pPr>
          </a:lstStyle>
          <a:p>
            <a:pPr>
              <a:defRPr/>
            </a:pPr>
            <a:fld id="{F9E7B1D9-DED1-4AD6-B6B7-98AAC7BF5A0E}" type="slidenum">
              <a:rPr lang="en-US"/>
              <a:pPr>
                <a:defRPr/>
              </a:pPr>
              <a:t>‹#›</a:t>
            </a:fld>
            <a:endParaRPr lang="en-US" dirty="0"/>
          </a:p>
        </p:txBody>
      </p:sp>
    </p:spTree>
    <p:extLst>
      <p:ext uri="{BB962C8B-B14F-4D97-AF65-F5344CB8AC3E}">
        <p14:creationId xmlns:p14="http://schemas.microsoft.com/office/powerpoint/2010/main" val="13707320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3844533-A40F-4886-A607-CAE965F8BA1D}" type="slidenum">
              <a:rPr lang="en-US" smtClean="0"/>
              <a:pPr>
                <a:defRPr/>
              </a:pPr>
              <a:t>‹#›</a:t>
            </a:fld>
            <a:endParaRPr lang="en-US" dirty="0"/>
          </a:p>
        </p:txBody>
      </p:sp>
    </p:spTree>
    <p:extLst>
      <p:ext uri="{BB962C8B-B14F-4D97-AF65-F5344CB8AC3E}">
        <p14:creationId xmlns:p14="http://schemas.microsoft.com/office/powerpoint/2010/main" val="20957022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3844533-A40F-4886-A607-CAE965F8BA1D}" type="slidenum">
              <a:rPr lang="en-US" smtClean="0"/>
              <a:pPr>
                <a:defRPr/>
              </a:pPr>
              <a:t>‹#›</a:t>
            </a:fld>
            <a:endParaRPr lang="en-US" dirty="0"/>
          </a:p>
        </p:txBody>
      </p:sp>
    </p:spTree>
    <p:extLst>
      <p:ext uri="{BB962C8B-B14F-4D97-AF65-F5344CB8AC3E}">
        <p14:creationId xmlns:p14="http://schemas.microsoft.com/office/powerpoint/2010/main" val="2739135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atin typeface="Verdana"/>
              </a:defRPr>
            </a:lvl1pPr>
          </a:lstStyle>
          <a:p>
            <a:pPr defTabSz="457200"/>
            <a:fld id="{4EB9CAC7-8F10-0B4D-BBC6-F8636E93D216}" type="datetimeFigureOut">
              <a:rPr lang="en-US" smtClean="0">
                <a:solidFill>
                  <a:prstClr val="black"/>
                </a:solidFill>
              </a:rPr>
              <a:pPr defTabSz="457200"/>
              <a:t>1/25/2017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B1320B-4D74-E144-AB00-D67885CD47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2080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atin typeface="Verdana"/>
              </a:defRPr>
            </a:lvl1pPr>
          </a:lstStyle>
          <a:p>
            <a:pPr defTabSz="457200"/>
            <a:fld id="{4EB9CAC7-8F10-0B4D-BBC6-F8636E93D216}" type="datetimeFigureOut">
              <a:rPr lang="en-US" smtClean="0">
                <a:solidFill>
                  <a:prstClr val="black"/>
                </a:solidFill>
              </a:rPr>
              <a:pPr defTabSz="457200"/>
              <a:t>1/25/2017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B1320B-4D74-E144-AB00-D67885CD47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21732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atin typeface="Verdana"/>
              </a:defRPr>
            </a:lvl1pPr>
          </a:lstStyle>
          <a:p>
            <a:pPr defTabSz="457200"/>
            <a:fld id="{4EB9CAC7-8F10-0B4D-BBC6-F8636E93D216}" type="datetimeFigureOut">
              <a:rPr lang="en-US" smtClean="0">
                <a:solidFill>
                  <a:prstClr val="black"/>
                </a:solidFill>
              </a:rPr>
              <a:pPr defTabSz="457200"/>
              <a:t>1/25/2017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B1320B-4D74-E144-AB00-D67885CD47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9113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7" name="Content Placeholder 2"/>
          <p:cNvSpPr>
            <a:spLocks noGrp="1"/>
          </p:cNvSpPr>
          <p:nvPr>
            <p:ph idx="1"/>
          </p:nvPr>
        </p:nvSpPr>
        <p:spPr>
          <a:xfrm>
            <a:off x="609600" y="1600202"/>
            <a:ext cx="10972800" cy="4525963"/>
          </a:xfrm>
        </p:spPr>
        <p:txBody>
          <a:bodyPr/>
          <a:lstStyle>
            <a:lvl1pPr marL="342860" indent="-342860">
              <a:lnSpc>
                <a:spcPct val="100000"/>
              </a:lnSpc>
              <a:spcBef>
                <a:spcPts val="1077"/>
              </a:spcBef>
              <a:buClr>
                <a:schemeClr val="tx2"/>
              </a:buClr>
              <a:buFont typeface="Wingdings" pitchFamily="2" charset="2"/>
              <a:buChar char="§"/>
              <a:defRPr sz="1600" b="0">
                <a:latin typeface="Arial" pitchFamily="34" charset="0"/>
                <a:cs typeface="Arial" pitchFamily="34" charset="0"/>
              </a:defRPr>
            </a:lvl1pPr>
            <a:lvl2pPr marL="742863" indent="-285717">
              <a:lnSpc>
                <a:spcPct val="100000"/>
              </a:lnSpc>
              <a:buClr>
                <a:schemeClr val="tx2"/>
              </a:buClr>
              <a:buFont typeface="Wingdings" pitchFamily="2" charset="2"/>
              <a:buChar char="§"/>
              <a:defRPr sz="1400" b="0">
                <a:latin typeface="Arial" pitchFamily="34" charset="0"/>
                <a:cs typeface="Arial" pitchFamily="34" charset="0"/>
              </a:defRPr>
            </a:lvl2pPr>
            <a:lvl3pPr marL="1142867" indent="-228573">
              <a:lnSpc>
                <a:spcPct val="100000"/>
              </a:lnSpc>
              <a:buClr>
                <a:schemeClr val="tx2"/>
              </a:buClr>
              <a:buFont typeface="Wingdings" pitchFamily="2" charset="2"/>
              <a:buChar char="§"/>
              <a:defRPr sz="1300" b="0">
                <a:latin typeface="Arial" pitchFamily="34" charset="0"/>
                <a:cs typeface="Arial" pitchFamily="34" charset="0"/>
              </a:defRPr>
            </a:lvl3pPr>
            <a:lvl4pPr marL="1600013" indent="-228573">
              <a:lnSpc>
                <a:spcPct val="100000"/>
              </a:lnSpc>
              <a:buClr>
                <a:schemeClr val="tx2"/>
              </a:buClr>
              <a:buFont typeface="Wingdings" pitchFamily="2" charset="2"/>
              <a:buChar char="§"/>
              <a:defRPr sz="1300" b="0">
                <a:latin typeface="Arial" pitchFamily="34" charset="0"/>
                <a:cs typeface="Arial" pitchFamily="34" charset="0"/>
              </a:defRPr>
            </a:lvl4pPr>
            <a:lvl5pPr marL="2057159" indent="-228573">
              <a:lnSpc>
                <a:spcPct val="100000"/>
              </a:lnSpc>
              <a:buClr>
                <a:schemeClr val="tx2"/>
              </a:buClr>
              <a:buFont typeface="Wingdings" pitchFamily="2" charset="2"/>
              <a:buChar char="§"/>
              <a:defRPr sz="1300" b="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Line 55"/>
          <p:cNvSpPr>
            <a:spLocks noChangeShapeType="1"/>
          </p:cNvSpPr>
          <p:nvPr userDrawn="1">
            <p:custDataLst>
              <p:tags r:id="rId1"/>
            </p:custDataLst>
          </p:nvPr>
        </p:nvSpPr>
        <p:spPr bwMode="auto">
          <a:xfrm flipH="1">
            <a:off x="554182" y="6454589"/>
            <a:ext cx="9144001" cy="1401"/>
          </a:xfrm>
          <a:prstGeom prst="line">
            <a:avLst/>
          </a:prstGeom>
          <a:noFill/>
          <a:ln w="12700">
            <a:solidFill>
              <a:srgbClr val="1C4372"/>
            </a:solidFill>
            <a:round/>
            <a:headEnd/>
            <a:tailEnd/>
          </a:ln>
        </p:spPr>
        <p:txBody>
          <a:bodyPr wrap="none" lIns="82058" tIns="41029" rIns="82058" bIns="41029" anchor="ctr"/>
          <a:lstStyle/>
          <a:p>
            <a:pPr eaLnBrk="0" hangingPunct="0">
              <a:defRPr/>
            </a:pPr>
            <a:endParaRPr lang="en-US" sz="1800" dirty="0">
              <a:solidFill>
                <a:prstClr val="black"/>
              </a:solidFill>
            </a:endParaRPr>
          </a:p>
        </p:txBody>
      </p:sp>
      <p:sp>
        <p:nvSpPr>
          <p:cNvPr id="10" name="Slide Number Placeholder 3"/>
          <p:cNvSpPr>
            <a:spLocks noGrp="1"/>
          </p:cNvSpPr>
          <p:nvPr>
            <p:ph type="sldNum" sz="quarter" idx="10"/>
          </p:nvPr>
        </p:nvSpPr>
        <p:spPr>
          <a:xfrm>
            <a:off x="5797743" y="6454588"/>
            <a:ext cx="575348" cy="231122"/>
          </a:xfrm>
          <a:prstGeom prst="rect">
            <a:avLst/>
          </a:prstGeom>
        </p:spPr>
        <p:txBody>
          <a:bodyPr/>
          <a:lstStyle>
            <a:lvl1pPr>
              <a:defRPr sz="900" b="1">
                <a:solidFill>
                  <a:schemeClr val="tx1"/>
                </a:solidFill>
                <a:latin typeface="Arial" pitchFamily="34" charset="0"/>
                <a:cs typeface="Arial" pitchFamily="34" charset="0"/>
              </a:defRPr>
            </a:lvl1pPr>
          </a:lstStyle>
          <a:p>
            <a:pPr>
              <a:defRPr/>
            </a:pPr>
            <a:fld id="{DA727643-AE17-4016-8977-334878AEF1CA}" type="slidenum">
              <a:rPr lang="en-US" smtClean="0">
                <a:solidFill>
                  <a:prstClr val="black"/>
                </a:solidFill>
              </a:rPr>
              <a:pPr>
                <a:defRPr/>
              </a:pPr>
              <a:t>‹#›</a:t>
            </a:fld>
            <a:endParaRPr lang="en-US" dirty="0">
              <a:solidFill>
                <a:prstClr val="black"/>
              </a:solidFill>
            </a:endParaRPr>
          </a:p>
        </p:txBody>
      </p:sp>
      <p:pic>
        <p:nvPicPr>
          <p:cNvPr id="12" name="Picture 11"/>
          <p:cNvPicPr>
            <a:picLocks noChangeAspect="1"/>
          </p:cNvPicPr>
          <p:nvPr userDrawn="1"/>
        </p:nvPicPr>
        <p:blipFill rotWithShape="1">
          <a:blip r:embed="rId4" cstate="print">
            <a:extLst>
              <a:ext uri="{28A0092B-C50C-407E-A947-70E740481C1C}">
                <a14:useLocalDpi xmlns:a14="http://schemas.microsoft.com/office/drawing/2010/main" val="0"/>
              </a:ext>
            </a:extLst>
          </a:blip>
          <a:srcRect l="115417" t="180018" r="-115417" b="-101373"/>
          <a:stretch/>
        </p:blipFill>
        <p:spPr>
          <a:xfrm>
            <a:off x="8978515" y="6226270"/>
            <a:ext cx="3228879" cy="459441"/>
          </a:xfrm>
          <a:prstGeom prst="rect">
            <a:avLst/>
          </a:prstGeom>
        </p:spPr>
      </p:pic>
      <p:sp>
        <p:nvSpPr>
          <p:cNvPr id="14" name="Text Box 61"/>
          <p:cNvSpPr txBox="1">
            <a:spLocks noChangeArrowheads="1"/>
          </p:cNvSpPr>
          <p:nvPr userDrawn="1">
            <p:custDataLst>
              <p:tags r:id="rId2"/>
            </p:custDataLst>
          </p:nvPr>
        </p:nvSpPr>
        <p:spPr bwMode="auto">
          <a:xfrm>
            <a:off x="9236364" y="6325721"/>
            <a:ext cx="2971029" cy="201706"/>
          </a:xfrm>
          <a:prstGeom prst="rect">
            <a:avLst/>
          </a:prstGeom>
          <a:noFill/>
          <a:ln w="9525">
            <a:noFill/>
            <a:miter lim="800000"/>
            <a:headEnd/>
            <a:tailEnd/>
          </a:ln>
        </p:spPr>
        <p:txBody>
          <a:bodyPr lIns="0" tIns="41029" rIns="0" bIns="0"/>
          <a:lstStyle/>
          <a:p>
            <a:pPr eaLnBrk="0" hangingPunct="0">
              <a:defRPr/>
            </a:pPr>
            <a:r>
              <a:rPr lang="en-US" sz="1100" cap="small" dirty="0">
                <a:solidFill>
                  <a:srgbClr val="1C4372"/>
                </a:solidFill>
                <a:latin typeface="Copperplate Gothic Bold" pitchFamily="34" charset="0"/>
              </a:rPr>
              <a:t>                 First National</a:t>
            </a:r>
            <a:endParaRPr lang="en-US" sz="1100" dirty="0">
              <a:solidFill>
                <a:srgbClr val="001C5C"/>
              </a:solidFill>
              <a:latin typeface="Copperplate Gothic Bold" pitchFamily="34" charset="0"/>
            </a:endParaRPr>
          </a:p>
        </p:txBody>
      </p:sp>
      <p:sp>
        <p:nvSpPr>
          <p:cNvPr id="11" name="Text Placeholder 2"/>
          <p:cNvSpPr>
            <a:spLocks noGrp="1"/>
          </p:cNvSpPr>
          <p:nvPr>
            <p:ph type="body" idx="11" hasCustomPrompt="1"/>
          </p:nvPr>
        </p:nvSpPr>
        <p:spPr>
          <a:xfrm>
            <a:off x="646546" y="874059"/>
            <a:ext cx="10991273" cy="336176"/>
          </a:xfrm>
        </p:spPr>
        <p:txBody>
          <a:bodyPr anchor="b">
            <a:normAutofit/>
          </a:bodyPr>
          <a:lstStyle>
            <a:lvl1pPr marL="0" indent="0">
              <a:buNone/>
              <a:defRPr sz="1800" b="1">
                <a:latin typeface="Arial" pitchFamily="34" charset="0"/>
                <a:cs typeface="Arial" pitchFamily="34" charset="0"/>
              </a:defRPr>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dirty="0" smtClean="0"/>
              <a:t>Click to edit subtitle</a:t>
            </a:r>
          </a:p>
        </p:txBody>
      </p:sp>
      <p:sp>
        <p:nvSpPr>
          <p:cNvPr id="6" name="Title 1"/>
          <p:cNvSpPr>
            <a:spLocks noGrp="1"/>
          </p:cNvSpPr>
          <p:nvPr>
            <p:ph type="title"/>
          </p:nvPr>
        </p:nvSpPr>
        <p:spPr>
          <a:xfrm>
            <a:off x="646545" y="470647"/>
            <a:ext cx="10972800" cy="459348"/>
          </a:xfrm>
        </p:spPr>
        <p:txBody>
          <a:bodyPr>
            <a:normAutofit/>
          </a:bodyPr>
          <a:lstStyle>
            <a:lvl1pPr algn="l">
              <a:defRPr sz="2500" b="1">
                <a:solidFill>
                  <a:schemeClr val="tx2"/>
                </a:solidFill>
                <a:latin typeface="Arial" pitchFamily="34" charset="0"/>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629025849"/>
      </p:ext>
    </p:extLst>
  </p:cSld>
  <p:clrMapOvr>
    <a:masterClrMapping/>
  </p:clrMapOvr>
  <p:transition spd="slow">
    <p:push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5DAC7E-FFE4-4012-936D-F9BD205AA5DE}"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BDE936-D1C6-4412-AF2C-7299CDBFAE8B}" type="slidenum">
              <a:rPr lang="en-US" smtClean="0"/>
              <a:t>‹#›</a:t>
            </a:fld>
            <a:endParaRPr lang="en-US"/>
          </a:p>
        </p:txBody>
      </p:sp>
    </p:spTree>
    <p:extLst>
      <p:ext uri="{BB962C8B-B14F-4D97-AF65-F5344CB8AC3E}">
        <p14:creationId xmlns:p14="http://schemas.microsoft.com/office/powerpoint/2010/main" val="23505969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7" name="Content Placeholder 2"/>
          <p:cNvSpPr>
            <a:spLocks noGrp="1"/>
          </p:cNvSpPr>
          <p:nvPr>
            <p:ph idx="1"/>
          </p:nvPr>
        </p:nvSpPr>
        <p:spPr>
          <a:xfrm>
            <a:off x="609600" y="1600202"/>
            <a:ext cx="10972800" cy="4525963"/>
          </a:xfrm>
        </p:spPr>
        <p:txBody>
          <a:bodyPr/>
          <a:lstStyle>
            <a:lvl1pPr marL="342860" indent="-342860">
              <a:lnSpc>
                <a:spcPct val="100000"/>
              </a:lnSpc>
              <a:spcBef>
                <a:spcPts val="1077"/>
              </a:spcBef>
              <a:buClr>
                <a:schemeClr val="tx2"/>
              </a:buClr>
              <a:buFont typeface="Wingdings" pitchFamily="2" charset="2"/>
              <a:buChar char="§"/>
              <a:defRPr sz="1600" b="0">
                <a:latin typeface="Arial" pitchFamily="34" charset="0"/>
                <a:cs typeface="Arial" pitchFamily="34" charset="0"/>
              </a:defRPr>
            </a:lvl1pPr>
            <a:lvl2pPr marL="742863" indent="-285717">
              <a:lnSpc>
                <a:spcPct val="100000"/>
              </a:lnSpc>
              <a:buClr>
                <a:schemeClr val="tx2"/>
              </a:buClr>
              <a:buFont typeface="Wingdings" pitchFamily="2" charset="2"/>
              <a:buChar char="§"/>
              <a:defRPr sz="1400" b="0">
                <a:latin typeface="Arial" pitchFamily="34" charset="0"/>
                <a:cs typeface="Arial" pitchFamily="34" charset="0"/>
              </a:defRPr>
            </a:lvl2pPr>
            <a:lvl3pPr marL="1142867" indent="-228573">
              <a:lnSpc>
                <a:spcPct val="100000"/>
              </a:lnSpc>
              <a:buClr>
                <a:schemeClr val="tx2"/>
              </a:buClr>
              <a:buFont typeface="Wingdings" pitchFamily="2" charset="2"/>
              <a:buChar char="§"/>
              <a:defRPr sz="1300" b="0">
                <a:latin typeface="Arial" pitchFamily="34" charset="0"/>
                <a:cs typeface="Arial" pitchFamily="34" charset="0"/>
              </a:defRPr>
            </a:lvl3pPr>
            <a:lvl4pPr marL="1600013" indent="-228573">
              <a:lnSpc>
                <a:spcPct val="100000"/>
              </a:lnSpc>
              <a:buClr>
                <a:schemeClr val="tx2"/>
              </a:buClr>
              <a:buFont typeface="Wingdings" pitchFamily="2" charset="2"/>
              <a:buChar char="§"/>
              <a:defRPr sz="1300" b="0">
                <a:latin typeface="Arial" pitchFamily="34" charset="0"/>
                <a:cs typeface="Arial" pitchFamily="34" charset="0"/>
              </a:defRPr>
            </a:lvl4pPr>
            <a:lvl5pPr marL="2057159" indent="-228573">
              <a:lnSpc>
                <a:spcPct val="100000"/>
              </a:lnSpc>
              <a:buClr>
                <a:schemeClr val="tx2"/>
              </a:buClr>
              <a:buFont typeface="Wingdings" pitchFamily="2" charset="2"/>
              <a:buChar char="§"/>
              <a:defRPr sz="1300" b="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Line 55"/>
          <p:cNvSpPr>
            <a:spLocks noChangeShapeType="1"/>
          </p:cNvSpPr>
          <p:nvPr userDrawn="1">
            <p:custDataLst>
              <p:tags r:id="rId1"/>
            </p:custDataLst>
          </p:nvPr>
        </p:nvSpPr>
        <p:spPr bwMode="auto">
          <a:xfrm flipH="1">
            <a:off x="554182" y="6454589"/>
            <a:ext cx="9144001" cy="1401"/>
          </a:xfrm>
          <a:prstGeom prst="line">
            <a:avLst/>
          </a:prstGeom>
          <a:noFill/>
          <a:ln w="12700">
            <a:solidFill>
              <a:srgbClr val="1C4372"/>
            </a:solidFill>
            <a:round/>
            <a:headEnd/>
            <a:tailEnd/>
          </a:ln>
        </p:spPr>
        <p:txBody>
          <a:bodyPr wrap="none" lIns="82058" tIns="41029" rIns="82058" bIns="41029" anchor="ctr"/>
          <a:lstStyle/>
          <a:p>
            <a:pPr eaLnBrk="0" hangingPunct="0">
              <a:defRPr/>
            </a:pPr>
            <a:endParaRPr lang="en-US" sz="1800" dirty="0">
              <a:solidFill>
                <a:prstClr val="black"/>
              </a:solidFill>
            </a:endParaRPr>
          </a:p>
        </p:txBody>
      </p:sp>
      <p:sp>
        <p:nvSpPr>
          <p:cNvPr id="10" name="Slide Number Placeholder 3"/>
          <p:cNvSpPr>
            <a:spLocks noGrp="1"/>
          </p:cNvSpPr>
          <p:nvPr>
            <p:ph type="sldNum" sz="quarter" idx="10"/>
          </p:nvPr>
        </p:nvSpPr>
        <p:spPr>
          <a:xfrm>
            <a:off x="5797743" y="6454588"/>
            <a:ext cx="575348" cy="231122"/>
          </a:xfrm>
          <a:prstGeom prst="rect">
            <a:avLst/>
          </a:prstGeom>
        </p:spPr>
        <p:txBody>
          <a:bodyPr/>
          <a:lstStyle>
            <a:lvl1pPr>
              <a:defRPr sz="900" b="1">
                <a:solidFill>
                  <a:schemeClr val="tx1"/>
                </a:solidFill>
                <a:latin typeface="Arial" pitchFamily="34" charset="0"/>
                <a:cs typeface="Arial" pitchFamily="34" charset="0"/>
              </a:defRPr>
            </a:lvl1pPr>
          </a:lstStyle>
          <a:p>
            <a:pPr>
              <a:defRPr/>
            </a:pPr>
            <a:fld id="{DA727643-AE17-4016-8977-334878AEF1CA}" type="slidenum">
              <a:rPr lang="en-US" smtClean="0">
                <a:solidFill>
                  <a:prstClr val="black"/>
                </a:solidFill>
              </a:rPr>
              <a:pPr>
                <a:defRPr/>
              </a:pPr>
              <a:t>‹#›</a:t>
            </a:fld>
            <a:endParaRPr lang="en-US" dirty="0">
              <a:solidFill>
                <a:prstClr val="black"/>
              </a:solidFill>
            </a:endParaRPr>
          </a:p>
        </p:txBody>
      </p:sp>
      <p:pic>
        <p:nvPicPr>
          <p:cNvPr id="12" name="Picture 11"/>
          <p:cNvPicPr>
            <a:picLocks noChangeAspect="1"/>
          </p:cNvPicPr>
          <p:nvPr userDrawn="1"/>
        </p:nvPicPr>
        <p:blipFill rotWithShape="1">
          <a:blip r:embed="rId4" cstate="print">
            <a:extLst>
              <a:ext uri="{28A0092B-C50C-407E-A947-70E740481C1C}">
                <a14:useLocalDpi xmlns:a14="http://schemas.microsoft.com/office/drawing/2010/main" val="0"/>
              </a:ext>
            </a:extLst>
          </a:blip>
          <a:srcRect l="115417" t="180018" r="-115417" b="-101373"/>
          <a:stretch/>
        </p:blipFill>
        <p:spPr>
          <a:xfrm>
            <a:off x="8978515" y="6226270"/>
            <a:ext cx="3228879" cy="459441"/>
          </a:xfrm>
          <a:prstGeom prst="rect">
            <a:avLst/>
          </a:prstGeom>
        </p:spPr>
      </p:pic>
      <p:sp>
        <p:nvSpPr>
          <p:cNvPr id="14" name="Text Box 61"/>
          <p:cNvSpPr txBox="1">
            <a:spLocks noChangeArrowheads="1"/>
          </p:cNvSpPr>
          <p:nvPr userDrawn="1">
            <p:custDataLst>
              <p:tags r:id="rId2"/>
            </p:custDataLst>
          </p:nvPr>
        </p:nvSpPr>
        <p:spPr bwMode="auto">
          <a:xfrm>
            <a:off x="9236364" y="6325721"/>
            <a:ext cx="2971029" cy="201706"/>
          </a:xfrm>
          <a:prstGeom prst="rect">
            <a:avLst/>
          </a:prstGeom>
          <a:noFill/>
          <a:ln w="9525">
            <a:noFill/>
            <a:miter lim="800000"/>
            <a:headEnd/>
            <a:tailEnd/>
          </a:ln>
        </p:spPr>
        <p:txBody>
          <a:bodyPr lIns="0" tIns="41029" rIns="0" bIns="0"/>
          <a:lstStyle/>
          <a:p>
            <a:pPr eaLnBrk="0" hangingPunct="0">
              <a:defRPr/>
            </a:pPr>
            <a:r>
              <a:rPr lang="en-US" sz="1100" cap="small" dirty="0">
                <a:solidFill>
                  <a:srgbClr val="1C4372"/>
                </a:solidFill>
                <a:latin typeface="Copperplate Gothic Bold" pitchFamily="34" charset="0"/>
              </a:rPr>
              <a:t>                 First National</a:t>
            </a:r>
            <a:endParaRPr lang="en-US" sz="1100" dirty="0">
              <a:solidFill>
                <a:srgbClr val="001C5C"/>
              </a:solidFill>
              <a:latin typeface="Copperplate Gothic Bold" pitchFamily="34" charset="0"/>
            </a:endParaRPr>
          </a:p>
        </p:txBody>
      </p:sp>
      <p:sp>
        <p:nvSpPr>
          <p:cNvPr id="11" name="Text Placeholder 2"/>
          <p:cNvSpPr>
            <a:spLocks noGrp="1"/>
          </p:cNvSpPr>
          <p:nvPr>
            <p:ph type="body" idx="11" hasCustomPrompt="1"/>
          </p:nvPr>
        </p:nvSpPr>
        <p:spPr>
          <a:xfrm>
            <a:off x="646546" y="874059"/>
            <a:ext cx="10991273" cy="336176"/>
          </a:xfrm>
        </p:spPr>
        <p:txBody>
          <a:bodyPr anchor="b">
            <a:normAutofit/>
          </a:bodyPr>
          <a:lstStyle>
            <a:lvl1pPr marL="0" indent="0">
              <a:buNone/>
              <a:defRPr sz="1800" b="1">
                <a:latin typeface="Arial" pitchFamily="34" charset="0"/>
                <a:cs typeface="Arial" pitchFamily="34" charset="0"/>
              </a:defRPr>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dirty="0" smtClean="0"/>
              <a:t>Click to edit subtitle</a:t>
            </a:r>
          </a:p>
        </p:txBody>
      </p:sp>
      <p:sp>
        <p:nvSpPr>
          <p:cNvPr id="6" name="Title 1"/>
          <p:cNvSpPr>
            <a:spLocks noGrp="1"/>
          </p:cNvSpPr>
          <p:nvPr>
            <p:ph type="title"/>
          </p:nvPr>
        </p:nvSpPr>
        <p:spPr>
          <a:xfrm>
            <a:off x="646545" y="470647"/>
            <a:ext cx="10972800" cy="459348"/>
          </a:xfrm>
        </p:spPr>
        <p:txBody>
          <a:bodyPr>
            <a:normAutofit/>
          </a:bodyPr>
          <a:lstStyle>
            <a:lvl1pPr algn="l">
              <a:defRPr sz="2500" b="1">
                <a:solidFill>
                  <a:schemeClr val="tx2"/>
                </a:solidFill>
                <a:latin typeface="Arial" pitchFamily="34" charset="0"/>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583327228"/>
      </p:ext>
    </p:extLst>
  </p:cSld>
  <p:clrMapOvr>
    <a:masterClrMapping/>
  </p:clrMapOvr>
  <p:transition spd="slow">
    <p:push dir="u"/>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7" name="Content Placeholder 2"/>
          <p:cNvSpPr>
            <a:spLocks noGrp="1"/>
          </p:cNvSpPr>
          <p:nvPr>
            <p:ph idx="1"/>
          </p:nvPr>
        </p:nvSpPr>
        <p:spPr>
          <a:xfrm>
            <a:off x="609600" y="1600202"/>
            <a:ext cx="10972800" cy="4525963"/>
          </a:xfrm>
        </p:spPr>
        <p:txBody>
          <a:bodyPr/>
          <a:lstStyle>
            <a:lvl1pPr marL="342860" indent="-342860">
              <a:lnSpc>
                <a:spcPct val="100000"/>
              </a:lnSpc>
              <a:spcBef>
                <a:spcPts val="1077"/>
              </a:spcBef>
              <a:buClr>
                <a:schemeClr val="tx2"/>
              </a:buClr>
              <a:buFont typeface="Wingdings" pitchFamily="2" charset="2"/>
              <a:buChar char="§"/>
              <a:defRPr sz="1600" b="0">
                <a:latin typeface="Arial" pitchFamily="34" charset="0"/>
                <a:cs typeface="Arial" pitchFamily="34" charset="0"/>
              </a:defRPr>
            </a:lvl1pPr>
            <a:lvl2pPr marL="742863" indent="-285717">
              <a:lnSpc>
                <a:spcPct val="100000"/>
              </a:lnSpc>
              <a:buClr>
                <a:schemeClr val="tx2"/>
              </a:buClr>
              <a:buFont typeface="Wingdings" pitchFamily="2" charset="2"/>
              <a:buChar char="§"/>
              <a:defRPr sz="1400" b="0">
                <a:latin typeface="Arial" pitchFamily="34" charset="0"/>
                <a:cs typeface="Arial" pitchFamily="34" charset="0"/>
              </a:defRPr>
            </a:lvl2pPr>
            <a:lvl3pPr marL="1142867" indent="-228573">
              <a:lnSpc>
                <a:spcPct val="100000"/>
              </a:lnSpc>
              <a:buClr>
                <a:schemeClr val="tx2"/>
              </a:buClr>
              <a:buFont typeface="Wingdings" pitchFamily="2" charset="2"/>
              <a:buChar char="§"/>
              <a:defRPr sz="1300" b="0">
                <a:latin typeface="Arial" pitchFamily="34" charset="0"/>
                <a:cs typeface="Arial" pitchFamily="34" charset="0"/>
              </a:defRPr>
            </a:lvl3pPr>
            <a:lvl4pPr marL="1600013" indent="-228573">
              <a:lnSpc>
                <a:spcPct val="100000"/>
              </a:lnSpc>
              <a:buClr>
                <a:schemeClr val="tx2"/>
              </a:buClr>
              <a:buFont typeface="Wingdings" pitchFamily="2" charset="2"/>
              <a:buChar char="§"/>
              <a:defRPr sz="1300" b="0">
                <a:latin typeface="Arial" pitchFamily="34" charset="0"/>
                <a:cs typeface="Arial" pitchFamily="34" charset="0"/>
              </a:defRPr>
            </a:lvl4pPr>
            <a:lvl5pPr marL="2057159" indent="-228573">
              <a:lnSpc>
                <a:spcPct val="100000"/>
              </a:lnSpc>
              <a:buClr>
                <a:schemeClr val="tx2"/>
              </a:buClr>
              <a:buFont typeface="Wingdings" pitchFamily="2" charset="2"/>
              <a:buChar char="§"/>
              <a:defRPr sz="1300" b="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Line 55"/>
          <p:cNvSpPr>
            <a:spLocks noChangeShapeType="1"/>
          </p:cNvSpPr>
          <p:nvPr userDrawn="1">
            <p:custDataLst>
              <p:tags r:id="rId1"/>
            </p:custDataLst>
          </p:nvPr>
        </p:nvSpPr>
        <p:spPr bwMode="auto">
          <a:xfrm flipH="1">
            <a:off x="554182" y="6454589"/>
            <a:ext cx="9144001" cy="1401"/>
          </a:xfrm>
          <a:prstGeom prst="line">
            <a:avLst/>
          </a:prstGeom>
          <a:noFill/>
          <a:ln w="12700">
            <a:solidFill>
              <a:srgbClr val="1C4372"/>
            </a:solidFill>
            <a:round/>
            <a:headEnd/>
            <a:tailEnd/>
          </a:ln>
        </p:spPr>
        <p:txBody>
          <a:bodyPr wrap="none" lIns="82058" tIns="41029" rIns="82058" bIns="41029" anchor="ctr"/>
          <a:lstStyle/>
          <a:p>
            <a:pPr eaLnBrk="0" hangingPunct="0">
              <a:defRPr/>
            </a:pPr>
            <a:endParaRPr lang="en-US" sz="1800" dirty="0">
              <a:solidFill>
                <a:prstClr val="black"/>
              </a:solidFill>
            </a:endParaRPr>
          </a:p>
        </p:txBody>
      </p:sp>
      <p:sp>
        <p:nvSpPr>
          <p:cNvPr id="10" name="Slide Number Placeholder 3"/>
          <p:cNvSpPr>
            <a:spLocks noGrp="1"/>
          </p:cNvSpPr>
          <p:nvPr>
            <p:ph type="sldNum" sz="quarter" idx="10"/>
          </p:nvPr>
        </p:nvSpPr>
        <p:spPr>
          <a:xfrm>
            <a:off x="5797743" y="6454588"/>
            <a:ext cx="575348" cy="231122"/>
          </a:xfrm>
          <a:prstGeom prst="rect">
            <a:avLst/>
          </a:prstGeom>
        </p:spPr>
        <p:txBody>
          <a:bodyPr/>
          <a:lstStyle>
            <a:lvl1pPr>
              <a:defRPr sz="900" b="1">
                <a:solidFill>
                  <a:schemeClr val="tx1"/>
                </a:solidFill>
                <a:latin typeface="Arial" pitchFamily="34" charset="0"/>
                <a:cs typeface="Arial" pitchFamily="34" charset="0"/>
              </a:defRPr>
            </a:lvl1pPr>
          </a:lstStyle>
          <a:p>
            <a:pPr>
              <a:defRPr/>
            </a:pPr>
            <a:fld id="{DA727643-AE17-4016-8977-334878AEF1CA}" type="slidenum">
              <a:rPr lang="en-US" smtClean="0">
                <a:solidFill>
                  <a:prstClr val="black"/>
                </a:solidFill>
              </a:rPr>
              <a:pPr>
                <a:defRPr/>
              </a:pPr>
              <a:t>‹#›</a:t>
            </a:fld>
            <a:endParaRPr lang="en-US" dirty="0">
              <a:solidFill>
                <a:prstClr val="black"/>
              </a:solidFill>
            </a:endParaRPr>
          </a:p>
        </p:txBody>
      </p:sp>
      <p:pic>
        <p:nvPicPr>
          <p:cNvPr id="12" name="Picture 11"/>
          <p:cNvPicPr>
            <a:picLocks noChangeAspect="1"/>
          </p:cNvPicPr>
          <p:nvPr userDrawn="1"/>
        </p:nvPicPr>
        <p:blipFill rotWithShape="1">
          <a:blip r:embed="rId4" cstate="print">
            <a:extLst>
              <a:ext uri="{28A0092B-C50C-407E-A947-70E740481C1C}">
                <a14:useLocalDpi xmlns:a14="http://schemas.microsoft.com/office/drawing/2010/main" val="0"/>
              </a:ext>
            </a:extLst>
          </a:blip>
          <a:srcRect l="115417" t="180018" r="-115417" b="-101373"/>
          <a:stretch/>
        </p:blipFill>
        <p:spPr>
          <a:xfrm>
            <a:off x="8978515" y="6226270"/>
            <a:ext cx="3228879" cy="459441"/>
          </a:xfrm>
          <a:prstGeom prst="rect">
            <a:avLst/>
          </a:prstGeom>
        </p:spPr>
      </p:pic>
      <p:sp>
        <p:nvSpPr>
          <p:cNvPr id="14" name="Text Box 61"/>
          <p:cNvSpPr txBox="1">
            <a:spLocks noChangeArrowheads="1"/>
          </p:cNvSpPr>
          <p:nvPr userDrawn="1">
            <p:custDataLst>
              <p:tags r:id="rId2"/>
            </p:custDataLst>
          </p:nvPr>
        </p:nvSpPr>
        <p:spPr bwMode="auto">
          <a:xfrm>
            <a:off x="9236364" y="6325721"/>
            <a:ext cx="2971029" cy="201706"/>
          </a:xfrm>
          <a:prstGeom prst="rect">
            <a:avLst/>
          </a:prstGeom>
          <a:noFill/>
          <a:ln w="9525">
            <a:noFill/>
            <a:miter lim="800000"/>
            <a:headEnd/>
            <a:tailEnd/>
          </a:ln>
        </p:spPr>
        <p:txBody>
          <a:bodyPr lIns="0" tIns="41029" rIns="0" bIns="0"/>
          <a:lstStyle/>
          <a:p>
            <a:pPr eaLnBrk="0" hangingPunct="0">
              <a:defRPr/>
            </a:pPr>
            <a:r>
              <a:rPr lang="en-US" sz="1100" cap="small" dirty="0">
                <a:solidFill>
                  <a:srgbClr val="1C4372"/>
                </a:solidFill>
                <a:latin typeface="Copperplate Gothic Bold" pitchFamily="34" charset="0"/>
              </a:rPr>
              <a:t>                 First National</a:t>
            </a:r>
            <a:endParaRPr lang="en-US" sz="1100" dirty="0">
              <a:solidFill>
                <a:srgbClr val="001C5C"/>
              </a:solidFill>
              <a:latin typeface="Copperplate Gothic Bold" pitchFamily="34" charset="0"/>
            </a:endParaRPr>
          </a:p>
        </p:txBody>
      </p:sp>
      <p:sp>
        <p:nvSpPr>
          <p:cNvPr id="11" name="Text Placeholder 2"/>
          <p:cNvSpPr>
            <a:spLocks noGrp="1"/>
          </p:cNvSpPr>
          <p:nvPr>
            <p:ph type="body" idx="11" hasCustomPrompt="1"/>
          </p:nvPr>
        </p:nvSpPr>
        <p:spPr>
          <a:xfrm>
            <a:off x="646546" y="874059"/>
            <a:ext cx="10991273" cy="336176"/>
          </a:xfrm>
        </p:spPr>
        <p:txBody>
          <a:bodyPr anchor="b">
            <a:normAutofit/>
          </a:bodyPr>
          <a:lstStyle>
            <a:lvl1pPr marL="0" indent="0">
              <a:buNone/>
              <a:defRPr sz="1800" b="1">
                <a:latin typeface="Arial" pitchFamily="34" charset="0"/>
                <a:cs typeface="Arial" pitchFamily="34" charset="0"/>
              </a:defRPr>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dirty="0" smtClean="0"/>
              <a:t>Click to edit subtitle</a:t>
            </a:r>
          </a:p>
        </p:txBody>
      </p:sp>
      <p:sp>
        <p:nvSpPr>
          <p:cNvPr id="6" name="Title 1"/>
          <p:cNvSpPr>
            <a:spLocks noGrp="1"/>
          </p:cNvSpPr>
          <p:nvPr>
            <p:ph type="title"/>
          </p:nvPr>
        </p:nvSpPr>
        <p:spPr>
          <a:xfrm>
            <a:off x="646545" y="470647"/>
            <a:ext cx="10972800" cy="459348"/>
          </a:xfrm>
        </p:spPr>
        <p:txBody>
          <a:bodyPr>
            <a:normAutofit/>
          </a:bodyPr>
          <a:lstStyle>
            <a:lvl1pPr algn="l">
              <a:defRPr sz="2500" b="1">
                <a:solidFill>
                  <a:schemeClr val="tx2"/>
                </a:solidFill>
                <a:latin typeface="Arial" pitchFamily="34" charset="0"/>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528268282"/>
      </p:ext>
    </p:extLst>
  </p:cSld>
  <p:clrMapOvr>
    <a:masterClrMapping/>
  </p:clrMapOvr>
  <p:transition spd="slow">
    <p:push dir="u"/>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7" name="Content Placeholder 2"/>
          <p:cNvSpPr>
            <a:spLocks noGrp="1"/>
          </p:cNvSpPr>
          <p:nvPr>
            <p:ph idx="1"/>
          </p:nvPr>
        </p:nvSpPr>
        <p:spPr>
          <a:xfrm>
            <a:off x="609600" y="1600202"/>
            <a:ext cx="10972800" cy="4525963"/>
          </a:xfrm>
        </p:spPr>
        <p:txBody>
          <a:bodyPr/>
          <a:lstStyle>
            <a:lvl1pPr marL="342860" indent="-342860">
              <a:lnSpc>
                <a:spcPct val="100000"/>
              </a:lnSpc>
              <a:spcBef>
                <a:spcPts val="1077"/>
              </a:spcBef>
              <a:buClr>
                <a:schemeClr val="tx2"/>
              </a:buClr>
              <a:buFont typeface="Wingdings" pitchFamily="2" charset="2"/>
              <a:buChar char="§"/>
              <a:defRPr sz="1600" b="0">
                <a:latin typeface="Arial" pitchFamily="34" charset="0"/>
                <a:cs typeface="Arial" pitchFamily="34" charset="0"/>
              </a:defRPr>
            </a:lvl1pPr>
            <a:lvl2pPr marL="742863" indent="-285717">
              <a:lnSpc>
                <a:spcPct val="100000"/>
              </a:lnSpc>
              <a:buClr>
                <a:schemeClr val="tx2"/>
              </a:buClr>
              <a:buFont typeface="Wingdings" pitchFamily="2" charset="2"/>
              <a:buChar char="§"/>
              <a:defRPr sz="1400" b="0">
                <a:latin typeface="Arial" pitchFamily="34" charset="0"/>
                <a:cs typeface="Arial" pitchFamily="34" charset="0"/>
              </a:defRPr>
            </a:lvl2pPr>
            <a:lvl3pPr marL="1142867" indent="-228573">
              <a:lnSpc>
                <a:spcPct val="100000"/>
              </a:lnSpc>
              <a:buClr>
                <a:schemeClr val="tx2"/>
              </a:buClr>
              <a:buFont typeface="Wingdings" pitchFamily="2" charset="2"/>
              <a:buChar char="§"/>
              <a:defRPr sz="1300" b="0">
                <a:latin typeface="Arial" pitchFamily="34" charset="0"/>
                <a:cs typeface="Arial" pitchFamily="34" charset="0"/>
              </a:defRPr>
            </a:lvl3pPr>
            <a:lvl4pPr marL="1600013" indent="-228573">
              <a:lnSpc>
                <a:spcPct val="100000"/>
              </a:lnSpc>
              <a:buClr>
                <a:schemeClr val="tx2"/>
              </a:buClr>
              <a:buFont typeface="Wingdings" pitchFamily="2" charset="2"/>
              <a:buChar char="§"/>
              <a:defRPr sz="1300" b="0">
                <a:latin typeface="Arial" pitchFamily="34" charset="0"/>
                <a:cs typeface="Arial" pitchFamily="34" charset="0"/>
              </a:defRPr>
            </a:lvl4pPr>
            <a:lvl5pPr marL="2057159" indent="-228573">
              <a:lnSpc>
                <a:spcPct val="100000"/>
              </a:lnSpc>
              <a:buClr>
                <a:schemeClr val="tx2"/>
              </a:buClr>
              <a:buFont typeface="Wingdings" pitchFamily="2" charset="2"/>
              <a:buChar char="§"/>
              <a:defRPr sz="1300" b="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Line 55"/>
          <p:cNvSpPr>
            <a:spLocks noChangeShapeType="1"/>
          </p:cNvSpPr>
          <p:nvPr userDrawn="1">
            <p:custDataLst>
              <p:tags r:id="rId1"/>
            </p:custDataLst>
          </p:nvPr>
        </p:nvSpPr>
        <p:spPr bwMode="auto">
          <a:xfrm flipH="1">
            <a:off x="554182" y="6454589"/>
            <a:ext cx="9144001" cy="1401"/>
          </a:xfrm>
          <a:prstGeom prst="line">
            <a:avLst/>
          </a:prstGeom>
          <a:noFill/>
          <a:ln w="12700">
            <a:solidFill>
              <a:srgbClr val="1C4372"/>
            </a:solidFill>
            <a:round/>
            <a:headEnd/>
            <a:tailEnd/>
          </a:ln>
        </p:spPr>
        <p:txBody>
          <a:bodyPr wrap="none" lIns="82058" tIns="41029" rIns="82058" bIns="41029" anchor="ctr"/>
          <a:lstStyle/>
          <a:p>
            <a:pPr eaLnBrk="0" hangingPunct="0">
              <a:defRPr/>
            </a:pPr>
            <a:endParaRPr lang="en-US" sz="1800" dirty="0">
              <a:solidFill>
                <a:prstClr val="black"/>
              </a:solidFill>
            </a:endParaRPr>
          </a:p>
        </p:txBody>
      </p:sp>
      <p:sp>
        <p:nvSpPr>
          <p:cNvPr id="10" name="Slide Number Placeholder 3"/>
          <p:cNvSpPr>
            <a:spLocks noGrp="1"/>
          </p:cNvSpPr>
          <p:nvPr>
            <p:ph type="sldNum" sz="quarter" idx="10"/>
          </p:nvPr>
        </p:nvSpPr>
        <p:spPr>
          <a:xfrm>
            <a:off x="5797743" y="6454588"/>
            <a:ext cx="575348" cy="231122"/>
          </a:xfrm>
          <a:prstGeom prst="rect">
            <a:avLst/>
          </a:prstGeom>
        </p:spPr>
        <p:txBody>
          <a:bodyPr/>
          <a:lstStyle>
            <a:lvl1pPr>
              <a:defRPr sz="900" b="1">
                <a:solidFill>
                  <a:schemeClr val="tx1"/>
                </a:solidFill>
                <a:latin typeface="Arial" pitchFamily="34" charset="0"/>
                <a:cs typeface="Arial" pitchFamily="34" charset="0"/>
              </a:defRPr>
            </a:lvl1pPr>
          </a:lstStyle>
          <a:p>
            <a:pPr>
              <a:defRPr/>
            </a:pPr>
            <a:fld id="{DA727643-AE17-4016-8977-334878AEF1CA}" type="slidenum">
              <a:rPr lang="en-US" smtClean="0">
                <a:solidFill>
                  <a:prstClr val="black"/>
                </a:solidFill>
              </a:rPr>
              <a:pPr>
                <a:defRPr/>
              </a:pPr>
              <a:t>‹#›</a:t>
            </a:fld>
            <a:endParaRPr lang="en-US" dirty="0">
              <a:solidFill>
                <a:prstClr val="black"/>
              </a:solidFill>
            </a:endParaRPr>
          </a:p>
        </p:txBody>
      </p:sp>
      <p:pic>
        <p:nvPicPr>
          <p:cNvPr id="12" name="Picture 11"/>
          <p:cNvPicPr>
            <a:picLocks noChangeAspect="1"/>
          </p:cNvPicPr>
          <p:nvPr userDrawn="1"/>
        </p:nvPicPr>
        <p:blipFill rotWithShape="1">
          <a:blip r:embed="rId4" cstate="print">
            <a:extLst>
              <a:ext uri="{28A0092B-C50C-407E-A947-70E740481C1C}">
                <a14:useLocalDpi xmlns:a14="http://schemas.microsoft.com/office/drawing/2010/main" val="0"/>
              </a:ext>
            </a:extLst>
          </a:blip>
          <a:srcRect l="115417" t="180018" r="-115417" b="-101373"/>
          <a:stretch/>
        </p:blipFill>
        <p:spPr>
          <a:xfrm>
            <a:off x="8978515" y="6226270"/>
            <a:ext cx="3228879" cy="459441"/>
          </a:xfrm>
          <a:prstGeom prst="rect">
            <a:avLst/>
          </a:prstGeom>
        </p:spPr>
      </p:pic>
      <p:sp>
        <p:nvSpPr>
          <p:cNvPr id="14" name="Text Box 61"/>
          <p:cNvSpPr txBox="1">
            <a:spLocks noChangeArrowheads="1"/>
          </p:cNvSpPr>
          <p:nvPr userDrawn="1">
            <p:custDataLst>
              <p:tags r:id="rId2"/>
            </p:custDataLst>
          </p:nvPr>
        </p:nvSpPr>
        <p:spPr bwMode="auto">
          <a:xfrm>
            <a:off x="9236364" y="6325721"/>
            <a:ext cx="2971029" cy="201706"/>
          </a:xfrm>
          <a:prstGeom prst="rect">
            <a:avLst/>
          </a:prstGeom>
          <a:noFill/>
          <a:ln w="9525">
            <a:noFill/>
            <a:miter lim="800000"/>
            <a:headEnd/>
            <a:tailEnd/>
          </a:ln>
        </p:spPr>
        <p:txBody>
          <a:bodyPr lIns="0" tIns="41029" rIns="0" bIns="0"/>
          <a:lstStyle/>
          <a:p>
            <a:pPr eaLnBrk="0" hangingPunct="0">
              <a:defRPr/>
            </a:pPr>
            <a:r>
              <a:rPr lang="en-US" sz="1100" cap="small" dirty="0">
                <a:solidFill>
                  <a:srgbClr val="1C4372"/>
                </a:solidFill>
                <a:latin typeface="Copperplate Gothic Bold" pitchFamily="34" charset="0"/>
              </a:rPr>
              <a:t>                 First National</a:t>
            </a:r>
            <a:endParaRPr lang="en-US" sz="1100" dirty="0">
              <a:solidFill>
                <a:srgbClr val="001C5C"/>
              </a:solidFill>
              <a:latin typeface="Copperplate Gothic Bold" pitchFamily="34" charset="0"/>
            </a:endParaRPr>
          </a:p>
        </p:txBody>
      </p:sp>
      <p:sp>
        <p:nvSpPr>
          <p:cNvPr id="11" name="Text Placeholder 2"/>
          <p:cNvSpPr>
            <a:spLocks noGrp="1"/>
          </p:cNvSpPr>
          <p:nvPr>
            <p:ph type="body" idx="11" hasCustomPrompt="1"/>
          </p:nvPr>
        </p:nvSpPr>
        <p:spPr>
          <a:xfrm>
            <a:off x="646546" y="874059"/>
            <a:ext cx="10991273" cy="336176"/>
          </a:xfrm>
        </p:spPr>
        <p:txBody>
          <a:bodyPr anchor="b">
            <a:normAutofit/>
          </a:bodyPr>
          <a:lstStyle>
            <a:lvl1pPr marL="0" indent="0">
              <a:buNone/>
              <a:defRPr sz="1800" b="1">
                <a:latin typeface="Arial" pitchFamily="34" charset="0"/>
                <a:cs typeface="Arial" pitchFamily="34" charset="0"/>
              </a:defRPr>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dirty="0" smtClean="0"/>
              <a:t>Click to edit subtitle</a:t>
            </a:r>
          </a:p>
        </p:txBody>
      </p:sp>
      <p:sp>
        <p:nvSpPr>
          <p:cNvPr id="6" name="Title 1"/>
          <p:cNvSpPr>
            <a:spLocks noGrp="1"/>
          </p:cNvSpPr>
          <p:nvPr>
            <p:ph type="title"/>
          </p:nvPr>
        </p:nvSpPr>
        <p:spPr>
          <a:xfrm>
            <a:off x="646545" y="470647"/>
            <a:ext cx="10972800" cy="459348"/>
          </a:xfrm>
        </p:spPr>
        <p:txBody>
          <a:bodyPr>
            <a:normAutofit/>
          </a:bodyPr>
          <a:lstStyle>
            <a:lvl1pPr algn="l">
              <a:defRPr sz="2500" b="1">
                <a:solidFill>
                  <a:schemeClr val="tx2"/>
                </a:solidFill>
                <a:latin typeface="Arial" pitchFamily="34" charset="0"/>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05680409"/>
      </p:ext>
    </p:extLst>
  </p:cSld>
  <p:clrMapOvr>
    <a:masterClrMapping/>
  </p:clrMapOvr>
  <p:transition spd="slow">
    <p:push dir="u"/>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7" name="Content Placeholder 2"/>
          <p:cNvSpPr>
            <a:spLocks noGrp="1"/>
          </p:cNvSpPr>
          <p:nvPr>
            <p:ph idx="1"/>
          </p:nvPr>
        </p:nvSpPr>
        <p:spPr>
          <a:xfrm>
            <a:off x="609600" y="1600202"/>
            <a:ext cx="10972800" cy="4525963"/>
          </a:xfrm>
        </p:spPr>
        <p:txBody>
          <a:bodyPr/>
          <a:lstStyle>
            <a:lvl1pPr marL="342860" indent="-342860">
              <a:lnSpc>
                <a:spcPct val="100000"/>
              </a:lnSpc>
              <a:spcBef>
                <a:spcPts val="1077"/>
              </a:spcBef>
              <a:buClr>
                <a:schemeClr val="tx2"/>
              </a:buClr>
              <a:buFont typeface="Wingdings" pitchFamily="2" charset="2"/>
              <a:buChar char="§"/>
              <a:defRPr sz="1600" b="0">
                <a:latin typeface="Arial" pitchFamily="34" charset="0"/>
                <a:cs typeface="Arial" pitchFamily="34" charset="0"/>
              </a:defRPr>
            </a:lvl1pPr>
            <a:lvl2pPr marL="742863" indent="-285717">
              <a:lnSpc>
                <a:spcPct val="100000"/>
              </a:lnSpc>
              <a:buClr>
                <a:schemeClr val="tx2"/>
              </a:buClr>
              <a:buFont typeface="Wingdings" pitchFamily="2" charset="2"/>
              <a:buChar char="§"/>
              <a:defRPr sz="1400" b="0">
                <a:latin typeface="Arial" pitchFamily="34" charset="0"/>
                <a:cs typeface="Arial" pitchFamily="34" charset="0"/>
              </a:defRPr>
            </a:lvl2pPr>
            <a:lvl3pPr marL="1142867" indent="-228573">
              <a:lnSpc>
                <a:spcPct val="100000"/>
              </a:lnSpc>
              <a:buClr>
                <a:schemeClr val="tx2"/>
              </a:buClr>
              <a:buFont typeface="Wingdings" pitchFamily="2" charset="2"/>
              <a:buChar char="§"/>
              <a:defRPr sz="1300" b="0">
                <a:latin typeface="Arial" pitchFamily="34" charset="0"/>
                <a:cs typeface="Arial" pitchFamily="34" charset="0"/>
              </a:defRPr>
            </a:lvl3pPr>
            <a:lvl4pPr marL="1600013" indent="-228573">
              <a:lnSpc>
                <a:spcPct val="100000"/>
              </a:lnSpc>
              <a:buClr>
                <a:schemeClr val="tx2"/>
              </a:buClr>
              <a:buFont typeface="Wingdings" pitchFamily="2" charset="2"/>
              <a:buChar char="§"/>
              <a:defRPr sz="1300" b="0">
                <a:latin typeface="Arial" pitchFamily="34" charset="0"/>
                <a:cs typeface="Arial" pitchFamily="34" charset="0"/>
              </a:defRPr>
            </a:lvl4pPr>
            <a:lvl5pPr marL="2057159" indent="-228573">
              <a:lnSpc>
                <a:spcPct val="100000"/>
              </a:lnSpc>
              <a:buClr>
                <a:schemeClr val="tx2"/>
              </a:buClr>
              <a:buFont typeface="Wingdings" pitchFamily="2" charset="2"/>
              <a:buChar char="§"/>
              <a:defRPr sz="1300" b="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Line 55"/>
          <p:cNvSpPr>
            <a:spLocks noChangeShapeType="1"/>
          </p:cNvSpPr>
          <p:nvPr userDrawn="1">
            <p:custDataLst>
              <p:tags r:id="rId1"/>
            </p:custDataLst>
          </p:nvPr>
        </p:nvSpPr>
        <p:spPr bwMode="auto">
          <a:xfrm flipH="1">
            <a:off x="554182" y="6454589"/>
            <a:ext cx="9144001" cy="1401"/>
          </a:xfrm>
          <a:prstGeom prst="line">
            <a:avLst/>
          </a:prstGeom>
          <a:noFill/>
          <a:ln w="12700">
            <a:solidFill>
              <a:srgbClr val="1C4372"/>
            </a:solidFill>
            <a:round/>
            <a:headEnd/>
            <a:tailEnd/>
          </a:ln>
        </p:spPr>
        <p:txBody>
          <a:bodyPr wrap="none" lIns="82058" tIns="41029" rIns="82058" bIns="41029" anchor="ctr"/>
          <a:lstStyle/>
          <a:p>
            <a:pPr eaLnBrk="0" hangingPunct="0">
              <a:defRPr/>
            </a:pPr>
            <a:endParaRPr lang="en-US" sz="1800" dirty="0">
              <a:solidFill>
                <a:prstClr val="black"/>
              </a:solidFill>
            </a:endParaRPr>
          </a:p>
        </p:txBody>
      </p:sp>
      <p:sp>
        <p:nvSpPr>
          <p:cNvPr id="10" name="Slide Number Placeholder 3"/>
          <p:cNvSpPr>
            <a:spLocks noGrp="1"/>
          </p:cNvSpPr>
          <p:nvPr>
            <p:ph type="sldNum" sz="quarter" idx="10"/>
          </p:nvPr>
        </p:nvSpPr>
        <p:spPr>
          <a:xfrm>
            <a:off x="5797743" y="6454588"/>
            <a:ext cx="575348" cy="231122"/>
          </a:xfrm>
          <a:prstGeom prst="rect">
            <a:avLst/>
          </a:prstGeom>
        </p:spPr>
        <p:txBody>
          <a:bodyPr/>
          <a:lstStyle>
            <a:lvl1pPr>
              <a:defRPr sz="900" b="1">
                <a:solidFill>
                  <a:schemeClr val="tx1"/>
                </a:solidFill>
                <a:latin typeface="Arial" pitchFamily="34" charset="0"/>
                <a:cs typeface="Arial" pitchFamily="34" charset="0"/>
              </a:defRPr>
            </a:lvl1pPr>
          </a:lstStyle>
          <a:p>
            <a:pPr>
              <a:defRPr/>
            </a:pPr>
            <a:fld id="{DA727643-AE17-4016-8977-334878AEF1CA}" type="slidenum">
              <a:rPr lang="en-US" smtClean="0">
                <a:solidFill>
                  <a:prstClr val="black"/>
                </a:solidFill>
              </a:rPr>
              <a:pPr>
                <a:defRPr/>
              </a:pPr>
              <a:t>‹#›</a:t>
            </a:fld>
            <a:endParaRPr lang="en-US" dirty="0">
              <a:solidFill>
                <a:prstClr val="black"/>
              </a:solidFill>
            </a:endParaRPr>
          </a:p>
        </p:txBody>
      </p:sp>
      <p:pic>
        <p:nvPicPr>
          <p:cNvPr id="12" name="Picture 11"/>
          <p:cNvPicPr>
            <a:picLocks noChangeAspect="1"/>
          </p:cNvPicPr>
          <p:nvPr userDrawn="1"/>
        </p:nvPicPr>
        <p:blipFill rotWithShape="1">
          <a:blip r:embed="rId4" cstate="print">
            <a:extLst>
              <a:ext uri="{28A0092B-C50C-407E-A947-70E740481C1C}">
                <a14:useLocalDpi xmlns:a14="http://schemas.microsoft.com/office/drawing/2010/main" val="0"/>
              </a:ext>
            </a:extLst>
          </a:blip>
          <a:srcRect l="115417" t="180018" r="-115417" b="-101373"/>
          <a:stretch/>
        </p:blipFill>
        <p:spPr>
          <a:xfrm>
            <a:off x="8978515" y="6226270"/>
            <a:ext cx="3228879" cy="459441"/>
          </a:xfrm>
          <a:prstGeom prst="rect">
            <a:avLst/>
          </a:prstGeom>
        </p:spPr>
      </p:pic>
      <p:sp>
        <p:nvSpPr>
          <p:cNvPr id="14" name="Text Box 61"/>
          <p:cNvSpPr txBox="1">
            <a:spLocks noChangeArrowheads="1"/>
          </p:cNvSpPr>
          <p:nvPr userDrawn="1">
            <p:custDataLst>
              <p:tags r:id="rId2"/>
            </p:custDataLst>
          </p:nvPr>
        </p:nvSpPr>
        <p:spPr bwMode="auto">
          <a:xfrm>
            <a:off x="9236364" y="6325721"/>
            <a:ext cx="2971029" cy="201706"/>
          </a:xfrm>
          <a:prstGeom prst="rect">
            <a:avLst/>
          </a:prstGeom>
          <a:noFill/>
          <a:ln w="9525">
            <a:noFill/>
            <a:miter lim="800000"/>
            <a:headEnd/>
            <a:tailEnd/>
          </a:ln>
        </p:spPr>
        <p:txBody>
          <a:bodyPr lIns="0" tIns="41029" rIns="0" bIns="0"/>
          <a:lstStyle/>
          <a:p>
            <a:pPr eaLnBrk="0" hangingPunct="0">
              <a:defRPr/>
            </a:pPr>
            <a:r>
              <a:rPr lang="en-US" sz="1100" cap="small" dirty="0">
                <a:solidFill>
                  <a:srgbClr val="1C4372"/>
                </a:solidFill>
                <a:latin typeface="Copperplate Gothic Bold" pitchFamily="34" charset="0"/>
              </a:rPr>
              <a:t>                 First National</a:t>
            </a:r>
            <a:endParaRPr lang="en-US" sz="1100" dirty="0">
              <a:solidFill>
                <a:srgbClr val="001C5C"/>
              </a:solidFill>
              <a:latin typeface="Copperplate Gothic Bold" pitchFamily="34" charset="0"/>
            </a:endParaRPr>
          </a:p>
        </p:txBody>
      </p:sp>
      <p:sp>
        <p:nvSpPr>
          <p:cNvPr id="11" name="Text Placeholder 2"/>
          <p:cNvSpPr>
            <a:spLocks noGrp="1"/>
          </p:cNvSpPr>
          <p:nvPr>
            <p:ph type="body" idx="11" hasCustomPrompt="1"/>
          </p:nvPr>
        </p:nvSpPr>
        <p:spPr>
          <a:xfrm>
            <a:off x="646546" y="874059"/>
            <a:ext cx="10991273" cy="336176"/>
          </a:xfrm>
        </p:spPr>
        <p:txBody>
          <a:bodyPr anchor="b">
            <a:normAutofit/>
          </a:bodyPr>
          <a:lstStyle>
            <a:lvl1pPr marL="0" indent="0">
              <a:buNone/>
              <a:defRPr sz="1800" b="1">
                <a:latin typeface="Arial" pitchFamily="34" charset="0"/>
                <a:cs typeface="Arial" pitchFamily="34" charset="0"/>
              </a:defRPr>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dirty="0" smtClean="0"/>
              <a:t>Click to edit subtitle</a:t>
            </a:r>
          </a:p>
        </p:txBody>
      </p:sp>
      <p:sp>
        <p:nvSpPr>
          <p:cNvPr id="6" name="Title 1"/>
          <p:cNvSpPr>
            <a:spLocks noGrp="1"/>
          </p:cNvSpPr>
          <p:nvPr>
            <p:ph type="title"/>
          </p:nvPr>
        </p:nvSpPr>
        <p:spPr>
          <a:xfrm>
            <a:off x="646545" y="470647"/>
            <a:ext cx="10972800" cy="459348"/>
          </a:xfrm>
        </p:spPr>
        <p:txBody>
          <a:bodyPr>
            <a:normAutofit/>
          </a:bodyPr>
          <a:lstStyle>
            <a:lvl1pPr algn="l">
              <a:defRPr sz="2500" b="1">
                <a:solidFill>
                  <a:schemeClr val="tx2"/>
                </a:solidFill>
                <a:latin typeface="Arial" pitchFamily="34" charset="0"/>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26414892"/>
      </p:ext>
    </p:extLst>
  </p:cSld>
  <p:clrMapOvr>
    <a:masterClrMapping/>
  </p:clrMapOvr>
  <p:transition spd="slow">
    <p:push dir="u"/>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7" name="Content Placeholder 2"/>
          <p:cNvSpPr>
            <a:spLocks noGrp="1"/>
          </p:cNvSpPr>
          <p:nvPr>
            <p:ph idx="1"/>
          </p:nvPr>
        </p:nvSpPr>
        <p:spPr>
          <a:xfrm>
            <a:off x="609600" y="1600202"/>
            <a:ext cx="10972800" cy="4525963"/>
          </a:xfrm>
        </p:spPr>
        <p:txBody>
          <a:bodyPr/>
          <a:lstStyle>
            <a:lvl1pPr marL="342860" indent="-342860">
              <a:lnSpc>
                <a:spcPct val="100000"/>
              </a:lnSpc>
              <a:spcBef>
                <a:spcPts val="1077"/>
              </a:spcBef>
              <a:buClr>
                <a:schemeClr val="tx2"/>
              </a:buClr>
              <a:buFont typeface="Wingdings" pitchFamily="2" charset="2"/>
              <a:buChar char="§"/>
              <a:defRPr sz="1600" b="0">
                <a:latin typeface="Arial" pitchFamily="34" charset="0"/>
                <a:cs typeface="Arial" pitchFamily="34" charset="0"/>
              </a:defRPr>
            </a:lvl1pPr>
            <a:lvl2pPr marL="742863" indent="-285717">
              <a:lnSpc>
                <a:spcPct val="100000"/>
              </a:lnSpc>
              <a:buClr>
                <a:schemeClr val="tx2"/>
              </a:buClr>
              <a:buFont typeface="Wingdings" pitchFamily="2" charset="2"/>
              <a:buChar char="§"/>
              <a:defRPr sz="1400" b="0">
                <a:latin typeface="Arial" pitchFamily="34" charset="0"/>
                <a:cs typeface="Arial" pitchFamily="34" charset="0"/>
              </a:defRPr>
            </a:lvl2pPr>
            <a:lvl3pPr marL="1142867" indent="-228573">
              <a:lnSpc>
                <a:spcPct val="100000"/>
              </a:lnSpc>
              <a:buClr>
                <a:schemeClr val="tx2"/>
              </a:buClr>
              <a:buFont typeface="Wingdings" pitchFamily="2" charset="2"/>
              <a:buChar char="§"/>
              <a:defRPr sz="1300" b="0">
                <a:latin typeface="Arial" pitchFamily="34" charset="0"/>
                <a:cs typeface="Arial" pitchFamily="34" charset="0"/>
              </a:defRPr>
            </a:lvl3pPr>
            <a:lvl4pPr marL="1600013" indent="-228573">
              <a:lnSpc>
                <a:spcPct val="100000"/>
              </a:lnSpc>
              <a:buClr>
                <a:schemeClr val="tx2"/>
              </a:buClr>
              <a:buFont typeface="Wingdings" pitchFamily="2" charset="2"/>
              <a:buChar char="§"/>
              <a:defRPr sz="1300" b="0">
                <a:latin typeface="Arial" pitchFamily="34" charset="0"/>
                <a:cs typeface="Arial" pitchFamily="34" charset="0"/>
              </a:defRPr>
            </a:lvl4pPr>
            <a:lvl5pPr marL="2057159" indent="-228573">
              <a:lnSpc>
                <a:spcPct val="100000"/>
              </a:lnSpc>
              <a:buClr>
                <a:schemeClr val="tx2"/>
              </a:buClr>
              <a:buFont typeface="Wingdings" pitchFamily="2" charset="2"/>
              <a:buChar char="§"/>
              <a:defRPr sz="1300" b="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Line 55"/>
          <p:cNvSpPr>
            <a:spLocks noChangeShapeType="1"/>
          </p:cNvSpPr>
          <p:nvPr userDrawn="1">
            <p:custDataLst>
              <p:tags r:id="rId1"/>
            </p:custDataLst>
          </p:nvPr>
        </p:nvSpPr>
        <p:spPr bwMode="auto">
          <a:xfrm flipH="1">
            <a:off x="554182" y="6454589"/>
            <a:ext cx="9144001" cy="1401"/>
          </a:xfrm>
          <a:prstGeom prst="line">
            <a:avLst/>
          </a:prstGeom>
          <a:noFill/>
          <a:ln w="12700">
            <a:solidFill>
              <a:srgbClr val="1C4372"/>
            </a:solidFill>
            <a:round/>
            <a:headEnd/>
            <a:tailEnd/>
          </a:ln>
        </p:spPr>
        <p:txBody>
          <a:bodyPr wrap="none" lIns="82058" tIns="41029" rIns="82058" bIns="41029" anchor="ctr"/>
          <a:lstStyle/>
          <a:p>
            <a:pPr eaLnBrk="0" hangingPunct="0">
              <a:defRPr/>
            </a:pPr>
            <a:endParaRPr lang="en-US" sz="1800" dirty="0">
              <a:solidFill>
                <a:prstClr val="black"/>
              </a:solidFill>
            </a:endParaRPr>
          </a:p>
        </p:txBody>
      </p:sp>
      <p:sp>
        <p:nvSpPr>
          <p:cNvPr id="10" name="Slide Number Placeholder 3"/>
          <p:cNvSpPr>
            <a:spLocks noGrp="1"/>
          </p:cNvSpPr>
          <p:nvPr>
            <p:ph type="sldNum" sz="quarter" idx="10"/>
          </p:nvPr>
        </p:nvSpPr>
        <p:spPr>
          <a:xfrm>
            <a:off x="5797743" y="6454588"/>
            <a:ext cx="575348" cy="231122"/>
          </a:xfrm>
          <a:prstGeom prst="rect">
            <a:avLst/>
          </a:prstGeom>
        </p:spPr>
        <p:txBody>
          <a:bodyPr/>
          <a:lstStyle>
            <a:lvl1pPr>
              <a:defRPr sz="900" b="1">
                <a:solidFill>
                  <a:schemeClr val="tx1"/>
                </a:solidFill>
                <a:latin typeface="Arial" pitchFamily="34" charset="0"/>
                <a:cs typeface="Arial" pitchFamily="34" charset="0"/>
              </a:defRPr>
            </a:lvl1pPr>
          </a:lstStyle>
          <a:p>
            <a:pPr>
              <a:defRPr/>
            </a:pPr>
            <a:fld id="{DA727643-AE17-4016-8977-334878AEF1CA}" type="slidenum">
              <a:rPr lang="en-US" smtClean="0">
                <a:solidFill>
                  <a:prstClr val="black"/>
                </a:solidFill>
              </a:rPr>
              <a:pPr>
                <a:defRPr/>
              </a:pPr>
              <a:t>‹#›</a:t>
            </a:fld>
            <a:endParaRPr lang="en-US" dirty="0">
              <a:solidFill>
                <a:prstClr val="black"/>
              </a:solidFill>
            </a:endParaRPr>
          </a:p>
        </p:txBody>
      </p:sp>
      <p:pic>
        <p:nvPicPr>
          <p:cNvPr id="12" name="Picture 11"/>
          <p:cNvPicPr>
            <a:picLocks noChangeAspect="1"/>
          </p:cNvPicPr>
          <p:nvPr userDrawn="1"/>
        </p:nvPicPr>
        <p:blipFill rotWithShape="1">
          <a:blip r:embed="rId4" cstate="print">
            <a:extLst>
              <a:ext uri="{28A0092B-C50C-407E-A947-70E740481C1C}">
                <a14:useLocalDpi xmlns:a14="http://schemas.microsoft.com/office/drawing/2010/main" val="0"/>
              </a:ext>
            </a:extLst>
          </a:blip>
          <a:srcRect l="115417" t="180018" r="-115417" b="-101373"/>
          <a:stretch/>
        </p:blipFill>
        <p:spPr>
          <a:xfrm>
            <a:off x="8978515" y="6226270"/>
            <a:ext cx="3228879" cy="459441"/>
          </a:xfrm>
          <a:prstGeom prst="rect">
            <a:avLst/>
          </a:prstGeom>
        </p:spPr>
      </p:pic>
      <p:sp>
        <p:nvSpPr>
          <p:cNvPr id="14" name="Text Box 61"/>
          <p:cNvSpPr txBox="1">
            <a:spLocks noChangeArrowheads="1"/>
          </p:cNvSpPr>
          <p:nvPr userDrawn="1">
            <p:custDataLst>
              <p:tags r:id="rId2"/>
            </p:custDataLst>
          </p:nvPr>
        </p:nvSpPr>
        <p:spPr bwMode="auto">
          <a:xfrm>
            <a:off x="9236364" y="6325721"/>
            <a:ext cx="2971029" cy="201706"/>
          </a:xfrm>
          <a:prstGeom prst="rect">
            <a:avLst/>
          </a:prstGeom>
          <a:noFill/>
          <a:ln w="9525">
            <a:noFill/>
            <a:miter lim="800000"/>
            <a:headEnd/>
            <a:tailEnd/>
          </a:ln>
        </p:spPr>
        <p:txBody>
          <a:bodyPr lIns="0" tIns="41029" rIns="0" bIns="0"/>
          <a:lstStyle/>
          <a:p>
            <a:pPr eaLnBrk="0" hangingPunct="0">
              <a:defRPr/>
            </a:pPr>
            <a:r>
              <a:rPr lang="en-US" sz="1100" cap="small" dirty="0">
                <a:solidFill>
                  <a:srgbClr val="1C4372"/>
                </a:solidFill>
                <a:latin typeface="Copperplate Gothic Bold" pitchFamily="34" charset="0"/>
              </a:rPr>
              <a:t>                 First National</a:t>
            </a:r>
            <a:endParaRPr lang="en-US" sz="1100" dirty="0">
              <a:solidFill>
                <a:srgbClr val="001C5C"/>
              </a:solidFill>
              <a:latin typeface="Copperplate Gothic Bold" pitchFamily="34" charset="0"/>
            </a:endParaRPr>
          </a:p>
        </p:txBody>
      </p:sp>
      <p:sp>
        <p:nvSpPr>
          <p:cNvPr id="11" name="Text Placeholder 2"/>
          <p:cNvSpPr>
            <a:spLocks noGrp="1"/>
          </p:cNvSpPr>
          <p:nvPr>
            <p:ph type="body" idx="11" hasCustomPrompt="1"/>
          </p:nvPr>
        </p:nvSpPr>
        <p:spPr>
          <a:xfrm>
            <a:off x="646546" y="874059"/>
            <a:ext cx="10991273" cy="336176"/>
          </a:xfrm>
        </p:spPr>
        <p:txBody>
          <a:bodyPr anchor="b">
            <a:normAutofit/>
          </a:bodyPr>
          <a:lstStyle>
            <a:lvl1pPr marL="0" indent="0">
              <a:buNone/>
              <a:defRPr sz="1800" b="1">
                <a:latin typeface="Arial" pitchFamily="34" charset="0"/>
                <a:cs typeface="Arial" pitchFamily="34" charset="0"/>
              </a:defRPr>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dirty="0" smtClean="0"/>
              <a:t>Click to edit subtitle</a:t>
            </a:r>
          </a:p>
        </p:txBody>
      </p:sp>
      <p:sp>
        <p:nvSpPr>
          <p:cNvPr id="6" name="Title 1"/>
          <p:cNvSpPr>
            <a:spLocks noGrp="1"/>
          </p:cNvSpPr>
          <p:nvPr>
            <p:ph type="title"/>
          </p:nvPr>
        </p:nvSpPr>
        <p:spPr>
          <a:xfrm>
            <a:off x="646545" y="470647"/>
            <a:ext cx="10972800" cy="459348"/>
          </a:xfrm>
        </p:spPr>
        <p:txBody>
          <a:bodyPr>
            <a:normAutofit/>
          </a:bodyPr>
          <a:lstStyle>
            <a:lvl1pPr algn="l">
              <a:defRPr sz="2500" b="1">
                <a:solidFill>
                  <a:schemeClr val="tx2"/>
                </a:solidFill>
                <a:latin typeface="Arial" pitchFamily="34" charset="0"/>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136006907"/>
      </p:ext>
    </p:extLst>
  </p:cSld>
  <p:clrMapOvr>
    <a:masterClrMapping/>
  </p:clrMapOvr>
  <p:transition spd="slow">
    <p:push dir="u"/>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7" name="Content Placeholder 2"/>
          <p:cNvSpPr>
            <a:spLocks noGrp="1"/>
          </p:cNvSpPr>
          <p:nvPr>
            <p:ph idx="1"/>
          </p:nvPr>
        </p:nvSpPr>
        <p:spPr>
          <a:xfrm>
            <a:off x="609600" y="1600202"/>
            <a:ext cx="10972800" cy="4525963"/>
          </a:xfrm>
        </p:spPr>
        <p:txBody>
          <a:bodyPr/>
          <a:lstStyle>
            <a:lvl1pPr marL="342860" indent="-342860">
              <a:lnSpc>
                <a:spcPct val="100000"/>
              </a:lnSpc>
              <a:spcBef>
                <a:spcPts val="1077"/>
              </a:spcBef>
              <a:buClr>
                <a:schemeClr val="tx2"/>
              </a:buClr>
              <a:buFont typeface="Wingdings" pitchFamily="2" charset="2"/>
              <a:buChar char="§"/>
              <a:defRPr sz="1600" b="0">
                <a:latin typeface="Arial" pitchFamily="34" charset="0"/>
                <a:cs typeface="Arial" pitchFamily="34" charset="0"/>
              </a:defRPr>
            </a:lvl1pPr>
            <a:lvl2pPr marL="742863" indent="-285717">
              <a:lnSpc>
                <a:spcPct val="100000"/>
              </a:lnSpc>
              <a:buClr>
                <a:schemeClr val="tx2"/>
              </a:buClr>
              <a:buFont typeface="Wingdings" pitchFamily="2" charset="2"/>
              <a:buChar char="§"/>
              <a:defRPr sz="1400" b="0">
                <a:latin typeface="Arial" pitchFamily="34" charset="0"/>
                <a:cs typeface="Arial" pitchFamily="34" charset="0"/>
              </a:defRPr>
            </a:lvl2pPr>
            <a:lvl3pPr marL="1142867" indent="-228573">
              <a:lnSpc>
                <a:spcPct val="100000"/>
              </a:lnSpc>
              <a:buClr>
                <a:schemeClr val="tx2"/>
              </a:buClr>
              <a:buFont typeface="Wingdings" pitchFamily="2" charset="2"/>
              <a:buChar char="§"/>
              <a:defRPr sz="1300" b="0">
                <a:latin typeface="Arial" pitchFamily="34" charset="0"/>
                <a:cs typeface="Arial" pitchFamily="34" charset="0"/>
              </a:defRPr>
            </a:lvl3pPr>
            <a:lvl4pPr marL="1600013" indent="-228573">
              <a:lnSpc>
                <a:spcPct val="100000"/>
              </a:lnSpc>
              <a:buClr>
                <a:schemeClr val="tx2"/>
              </a:buClr>
              <a:buFont typeface="Wingdings" pitchFamily="2" charset="2"/>
              <a:buChar char="§"/>
              <a:defRPr sz="1300" b="0">
                <a:latin typeface="Arial" pitchFamily="34" charset="0"/>
                <a:cs typeface="Arial" pitchFamily="34" charset="0"/>
              </a:defRPr>
            </a:lvl4pPr>
            <a:lvl5pPr marL="2057159" indent="-228573">
              <a:lnSpc>
                <a:spcPct val="100000"/>
              </a:lnSpc>
              <a:buClr>
                <a:schemeClr val="tx2"/>
              </a:buClr>
              <a:buFont typeface="Wingdings" pitchFamily="2" charset="2"/>
              <a:buChar char="§"/>
              <a:defRPr sz="1300" b="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Line 55"/>
          <p:cNvSpPr>
            <a:spLocks noChangeShapeType="1"/>
          </p:cNvSpPr>
          <p:nvPr userDrawn="1">
            <p:custDataLst>
              <p:tags r:id="rId1"/>
            </p:custDataLst>
          </p:nvPr>
        </p:nvSpPr>
        <p:spPr bwMode="auto">
          <a:xfrm flipH="1">
            <a:off x="554182" y="6454589"/>
            <a:ext cx="9144001" cy="1401"/>
          </a:xfrm>
          <a:prstGeom prst="line">
            <a:avLst/>
          </a:prstGeom>
          <a:noFill/>
          <a:ln w="12700">
            <a:solidFill>
              <a:srgbClr val="1C4372"/>
            </a:solidFill>
            <a:round/>
            <a:headEnd/>
            <a:tailEnd/>
          </a:ln>
        </p:spPr>
        <p:txBody>
          <a:bodyPr wrap="none" lIns="82058" tIns="41029" rIns="82058" bIns="41029" anchor="ctr"/>
          <a:lstStyle/>
          <a:p>
            <a:pPr eaLnBrk="0" hangingPunct="0">
              <a:defRPr/>
            </a:pPr>
            <a:endParaRPr lang="en-US" sz="1800" dirty="0">
              <a:solidFill>
                <a:prstClr val="black"/>
              </a:solidFill>
            </a:endParaRPr>
          </a:p>
        </p:txBody>
      </p:sp>
      <p:sp>
        <p:nvSpPr>
          <p:cNvPr id="10" name="Slide Number Placeholder 3"/>
          <p:cNvSpPr>
            <a:spLocks noGrp="1"/>
          </p:cNvSpPr>
          <p:nvPr>
            <p:ph type="sldNum" sz="quarter" idx="10"/>
          </p:nvPr>
        </p:nvSpPr>
        <p:spPr>
          <a:xfrm>
            <a:off x="5797743" y="6454588"/>
            <a:ext cx="575348" cy="231122"/>
          </a:xfrm>
          <a:prstGeom prst="rect">
            <a:avLst/>
          </a:prstGeom>
        </p:spPr>
        <p:txBody>
          <a:bodyPr/>
          <a:lstStyle>
            <a:lvl1pPr>
              <a:defRPr sz="900" b="1">
                <a:solidFill>
                  <a:schemeClr val="tx1"/>
                </a:solidFill>
                <a:latin typeface="Arial" pitchFamily="34" charset="0"/>
                <a:cs typeface="Arial" pitchFamily="34" charset="0"/>
              </a:defRPr>
            </a:lvl1pPr>
          </a:lstStyle>
          <a:p>
            <a:pPr>
              <a:defRPr/>
            </a:pPr>
            <a:fld id="{DA727643-AE17-4016-8977-334878AEF1CA}" type="slidenum">
              <a:rPr lang="en-US" smtClean="0">
                <a:solidFill>
                  <a:prstClr val="black"/>
                </a:solidFill>
              </a:rPr>
              <a:pPr>
                <a:defRPr/>
              </a:pPr>
              <a:t>‹#›</a:t>
            </a:fld>
            <a:endParaRPr lang="en-US" dirty="0">
              <a:solidFill>
                <a:prstClr val="black"/>
              </a:solidFill>
            </a:endParaRPr>
          </a:p>
        </p:txBody>
      </p:sp>
      <p:pic>
        <p:nvPicPr>
          <p:cNvPr id="12" name="Picture 11"/>
          <p:cNvPicPr>
            <a:picLocks noChangeAspect="1"/>
          </p:cNvPicPr>
          <p:nvPr userDrawn="1"/>
        </p:nvPicPr>
        <p:blipFill rotWithShape="1">
          <a:blip r:embed="rId4" cstate="print">
            <a:extLst>
              <a:ext uri="{28A0092B-C50C-407E-A947-70E740481C1C}">
                <a14:useLocalDpi xmlns:a14="http://schemas.microsoft.com/office/drawing/2010/main" val="0"/>
              </a:ext>
            </a:extLst>
          </a:blip>
          <a:srcRect l="115417" t="180018" r="-115417" b="-101373"/>
          <a:stretch/>
        </p:blipFill>
        <p:spPr>
          <a:xfrm>
            <a:off x="8978515" y="6226270"/>
            <a:ext cx="3228879" cy="459441"/>
          </a:xfrm>
          <a:prstGeom prst="rect">
            <a:avLst/>
          </a:prstGeom>
        </p:spPr>
      </p:pic>
      <p:sp>
        <p:nvSpPr>
          <p:cNvPr id="14" name="Text Box 61"/>
          <p:cNvSpPr txBox="1">
            <a:spLocks noChangeArrowheads="1"/>
          </p:cNvSpPr>
          <p:nvPr userDrawn="1">
            <p:custDataLst>
              <p:tags r:id="rId2"/>
            </p:custDataLst>
          </p:nvPr>
        </p:nvSpPr>
        <p:spPr bwMode="auto">
          <a:xfrm>
            <a:off x="9236364" y="6325721"/>
            <a:ext cx="2971029" cy="201706"/>
          </a:xfrm>
          <a:prstGeom prst="rect">
            <a:avLst/>
          </a:prstGeom>
          <a:noFill/>
          <a:ln w="9525">
            <a:noFill/>
            <a:miter lim="800000"/>
            <a:headEnd/>
            <a:tailEnd/>
          </a:ln>
        </p:spPr>
        <p:txBody>
          <a:bodyPr lIns="0" tIns="41029" rIns="0" bIns="0"/>
          <a:lstStyle/>
          <a:p>
            <a:pPr eaLnBrk="0" hangingPunct="0">
              <a:defRPr/>
            </a:pPr>
            <a:r>
              <a:rPr lang="en-US" sz="1100" cap="small" dirty="0">
                <a:solidFill>
                  <a:srgbClr val="1C4372"/>
                </a:solidFill>
                <a:latin typeface="Copperplate Gothic Bold" pitchFamily="34" charset="0"/>
              </a:rPr>
              <a:t>                 First National</a:t>
            </a:r>
            <a:endParaRPr lang="en-US" sz="1100" dirty="0">
              <a:solidFill>
                <a:srgbClr val="001C5C"/>
              </a:solidFill>
              <a:latin typeface="Copperplate Gothic Bold" pitchFamily="34" charset="0"/>
            </a:endParaRPr>
          </a:p>
        </p:txBody>
      </p:sp>
      <p:sp>
        <p:nvSpPr>
          <p:cNvPr id="11" name="Text Placeholder 2"/>
          <p:cNvSpPr>
            <a:spLocks noGrp="1"/>
          </p:cNvSpPr>
          <p:nvPr>
            <p:ph type="body" idx="11" hasCustomPrompt="1"/>
          </p:nvPr>
        </p:nvSpPr>
        <p:spPr>
          <a:xfrm>
            <a:off x="646546" y="874059"/>
            <a:ext cx="10991273" cy="336176"/>
          </a:xfrm>
        </p:spPr>
        <p:txBody>
          <a:bodyPr anchor="b">
            <a:normAutofit/>
          </a:bodyPr>
          <a:lstStyle>
            <a:lvl1pPr marL="0" indent="0">
              <a:buNone/>
              <a:defRPr sz="1800" b="1">
                <a:latin typeface="Arial" pitchFamily="34" charset="0"/>
                <a:cs typeface="Arial" pitchFamily="34" charset="0"/>
              </a:defRPr>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dirty="0" smtClean="0"/>
              <a:t>Click to edit subtitle</a:t>
            </a:r>
          </a:p>
        </p:txBody>
      </p:sp>
      <p:sp>
        <p:nvSpPr>
          <p:cNvPr id="6" name="Title 1"/>
          <p:cNvSpPr>
            <a:spLocks noGrp="1"/>
          </p:cNvSpPr>
          <p:nvPr>
            <p:ph type="title"/>
          </p:nvPr>
        </p:nvSpPr>
        <p:spPr>
          <a:xfrm>
            <a:off x="646545" y="470647"/>
            <a:ext cx="10972800" cy="459348"/>
          </a:xfrm>
        </p:spPr>
        <p:txBody>
          <a:bodyPr>
            <a:normAutofit/>
          </a:bodyPr>
          <a:lstStyle>
            <a:lvl1pPr algn="l">
              <a:defRPr sz="2500" b="1">
                <a:solidFill>
                  <a:schemeClr val="tx2"/>
                </a:solidFill>
                <a:latin typeface="Arial" pitchFamily="34" charset="0"/>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706382303"/>
      </p:ext>
    </p:extLst>
  </p:cSld>
  <p:clrMapOvr>
    <a:masterClrMapping/>
  </p:clrMapOvr>
  <p:transition spd="slow">
    <p:push dir="u"/>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7" name="Content Placeholder 2"/>
          <p:cNvSpPr>
            <a:spLocks noGrp="1"/>
          </p:cNvSpPr>
          <p:nvPr>
            <p:ph idx="1"/>
          </p:nvPr>
        </p:nvSpPr>
        <p:spPr>
          <a:xfrm>
            <a:off x="609600" y="1600202"/>
            <a:ext cx="10972800" cy="4525963"/>
          </a:xfrm>
        </p:spPr>
        <p:txBody>
          <a:bodyPr/>
          <a:lstStyle>
            <a:lvl1pPr marL="342860" indent="-342860">
              <a:lnSpc>
                <a:spcPct val="100000"/>
              </a:lnSpc>
              <a:spcBef>
                <a:spcPts val="1077"/>
              </a:spcBef>
              <a:buClr>
                <a:schemeClr val="tx2"/>
              </a:buClr>
              <a:buFont typeface="Wingdings" pitchFamily="2" charset="2"/>
              <a:buChar char="§"/>
              <a:defRPr sz="1600" b="0">
                <a:latin typeface="Arial" pitchFamily="34" charset="0"/>
                <a:cs typeface="Arial" pitchFamily="34" charset="0"/>
              </a:defRPr>
            </a:lvl1pPr>
            <a:lvl2pPr marL="742863" indent="-285717">
              <a:lnSpc>
                <a:spcPct val="100000"/>
              </a:lnSpc>
              <a:buClr>
                <a:schemeClr val="tx2"/>
              </a:buClr>
              <a:buFont typeface="Wingdings" pitchFamily="2" charset="2"/>
              <a:buChar char="§"/>
              <a:defRPr sz="1400" b="0">
                <a:latin typeface="Arial" pitchFamily="34" charset="0"/>
                <a:cs typeface="Arial" pitchFamily="34" charset="0"/>
              </a:defRPr>
            </a:lvl2pPr>
            <a:lvl3pPr marL="1142867" indent="-228573">
              <a:lnSpc>
                <a:spcPct val="100000"/>
              </a:lnSpc>
              <a:buClr>
                <a:schemeClr val="tx2"/>
              </a:buClr>
              <a:buFont typeface="Wingdings" pitchFamily="2" charset="2"/>
              <a:buChar char="§"/>
              <a:defRPr sz="1300" b="0">
                <a:latin typeface="Arial" pitchFamily="34" charset="0"/>
                <a:cs typeface="Arial" pitchFamily="34" charset="0"/>
              </a:defRPr>
            </a:lvl3pPr>
            <a:lvl4pPr marL="1600013" indent="-228573">
              <a:lnSpc>
                <a:spcPct val="100000"/>
              </a:lnSpc>
              <a:buClr>
                <a:schemeClr val="tx2"/>
              </a:buClr>
              <a:buFont typeface="Wingdings" pitchFamily="2" charset="2"/>
              <a:buChar char="§"/>
              <a:defRPr sz="1300" b="0">
                <a:latin typeface="Arial" pitchFamily="34" charset="0"/>
                <a:cs typeface="Arial" pitchFamily="34" charset="0"/>
              </a:defRPr>
            </a:lvl4pPr>
            <a:lvl5pPr marL="2057159" indent="-228573">
              <a:lnSpc>
                <a:spcPct val="100000"/>
              </a:lnSpc>
              <a:buClr>
                <a:schemeClr val="tx2"/>
              </a:buClr>
              <a:buFont typeface="Wingdings" pitchFamily="2" charset="2"/>
              <a:buChar char="§"/>
              <a:defRPr sz="1300" b="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Line 55"/>
          <p:cNvSpPr>
            <a:spLocks noChangeShapeType="1"/>
          </p:cNvSpPr>
          <p:nvPr userDrawn="1">
            <p:custDataLst>
              <p:tags r:id="rId1"/>
            </p:custDataLst>
          </p:nvPr>
        </p:nvSpPr>
        <p:spPr bwMode="auto">
          <a:xfrm flipH="1">
            <a:off x="554182" y="6454589"/>
            <a:ext cx="9144001" cy="1401"/>
          </a:xfrm>
          <a:prstGeom prst="line">
            <a:avLst/>
          </a:prstGeom>
          <a:noFill/>
          <a:ln w="12700">
            <a:solidFill>
              <a:srgbClr val="1C4372"/>
            </a:solidFill>
            <a:round/>
            <a:headEnd/>
            <a:tailEnd/>
          </a:ln>
        </p:spPr>
        <p:txBody>
          <a:bodyPr wrap="none" lIns="82058" tIns="41029" rIns="82058" bIns="41029" anchor="ctr"/>
          <a:lstStyle/>
          <a:p>
            <a:pPr eaLnBrk="0" hangingPunct="0">
              <a:defRPr/>
            </a:pPr>
            <a:endParaRPr lang="en-US" sz="1800" dirty="0">
              <a:solidFill>
                <a:prstClr val="black"/>
              </a:solidFill>
            </a:endParaRPr>
          </a:p>
        </p:txBody>
      </p:sp>
      <p:sp>
        <p:nvSpPr>
          <p:cNvPr id="10" name="Slide Number Placeholder 3"/>
          <p:cNvSpPr>
            <a:spLocks noGrp="1"/>
          </p:cNvSpPr>
          <p:nvPr>
            <p:ph type="sldNum" sz="quarter" idx="10"/>
          </p:nvPr>
        </p:nvSpPr>
        <p:spPr>
          <a:xfrm>
            <a:off x="5797743" y="6454588"/>
            <a:ext cx="575348" cy="231122"/>
          </a:xfrm>
          <a:prstGeom prst="rect">
            <a:avLst/>
          </a:prstGeom>
        </p:spPr>
        <p:txBody>
          <a:bodyPr/>
          <a:lstStyle>
            <a:lvl1pPr>
              <a:defRPr sz="900" b="1">
                <a:solidFill>
                  <a:schemeClr val="tx1"/>
                </a:solidFill>
                <a:latin typeface="Arial" pitchFamily="34" charset="0"/>
                <a:cs typeface="Arial" pitchFamily="34" charset="0"/>
              </a:defRPr>
            </a:lvl1pPr>
          </a:lstStyle>
          <a:p>
            <a:pPr>
              <a:defRPr/>
            </a:pPr>
            <a:fld id="{DA727643-AE17-4016-8977-334878AEF1CA}" type="slidenum">
              <a:rPr lang="en-US" smtClean="0">
                <a:solidFill>
                  <a:prstClr val="black"/>
                </a:solidFill>
              </a:rPr>
              <a:pPr>
                <a:defRPr/>
              </a:pPr>
              <a:t>‹#›</a:t>
            </a:fld>
            <a:endParaRPr lang="en-US" dirty="0">
              <a:solidFill>
                <a:prstClr val="black"/>
              </a:solidFill>
            </a:endParaRPr>
          </a:p>
        </p:txBody>
      </p:sp>
      <p:pic>
        <p:nvPicPr>
          <p:cNvPr id="12" name="Picture 11"/>
          <p:cNvPicPr>
            <a:picLocks noChangeAspect="1"/>
          </p:cNvPicPr>
          <p:nvPr userDrawn="1"/>
        </p:nvPicPr>
        <p:blipFill rotWithShape="1">
          <a:blip r:embed="rId4" cstate="print">
            <a:extLst>
              <a:ext uri="{28A0092B-C50C-407E-A947-70E740481C1C}">
                <a14:useLocalDpi xmlns:a14="http://schemas.microsoft.com/office/drawing/2010/main" val="0"/>
              </a:ext>
            </a:extLst>
          </a:blip>
          <a:srcRect l="115417" t="180018" r="-115417" b="-101373"/>
          <a:stretch/>
        </p:blipFill>
        <p:spPr>
          <a:xfrm>
            <a:off x="8978515" y="6226270"/>
            <a:ext cx="3228879" cy="459441"/>
          </a:xfrm>
          <a:prstGeom prst="rect">
            <a:avLst/>
          </a:prstGeom>
        </p:spPr>
      </p:pic>
      <p:sp>
        <p:nvSpPr>
          <p:cNvPr id="14" name="Text Box 61"/>
          <p:cNvSpPr txBox="1">
            <a:spLocks noChangeArrowheads="1"/>
          </p:cNvSpPr>
          <p:nvPr userDrawn="1">
            <p:custDataLst>
              <p:tags r:id="rId2"/>
            </p:custDataLst>
          </p:nvPr>
        </p:nvSpPr>
        <p:spPr bwMode="auto">
          <a:xfrm>
            <a:off x="9236364" y="6325721"/>
            <a:ext cx="2971029" cy="201706"/>
          </a:xfrm>
          <a:prstGeom prst="rect">
            <a:avLst/>
          </a:prstGeom>
          <a:noFill/>
          <a:ln w="9525">
            <a:noFill/>
            <a:miter lim="800000"/>
            <a:headEnd/>
            <a:tailEnd/>
          </a:ln>
        </p:spPr>
        <p:txBody>
          <a:bodyPr lIns="0" tIns="41029" rIns="0" bIns="0"/>
          <a:lstStyle/>
          <a:p>
            <a:pPr eaLnBrk="0" hangingPunct="0">
              <a:defRPr/>
            </a:pPr>
            <a:r>
              <a:rPr lang="en-US" sz="1100" cap="small" dirty="0">
                <a:solidFill>
                  <a:srgbClr val="1C4372"/>
                </a:solidFill>
                <a:latin typeface="Copperplate Gothic Bold" pitchFamily="34" charset="0"/>
              </a:rPr>
              <a:t>                 First National</a:t>
            </a:r>
            <a:endParaRPr lang="en-US" sz="1100" dirty="0">
              <a:solidFill>
                <a:srgbClr val="001C5C"/>
              </a:solidFill>
              <a:latin typeface="Copperplate Gothic Bold" pitchFamily="34" charset="0"/>
            </a:endParaRPr>
          </a:p>
        </p:txBody>
      </p:sp>
      <p:sp>
        <p:nvSpPr>
          <p:cNvPr id="11" name="Text Placeholder 2"/>
          <p:cNvSpPr>
            <a:spLocks noGrp="1"/>
          </p:cNvSpPr>
          <p:nvPr>
            <p:ph type="body" idx="11" hasCustomPrompt="1"/>
          </p:nvPr>
        </p:nvSpPr>
        <p:spPr>
          <a:xfrm>
            <a:off x="646546" y="874059"/>
            <a:ext cx="10991273" cy="336176"/>
          </a:xfrm>
        </p:spPr>
        <p:txBody>
          <a:bodyPr anchor="b">
            <a:normAutofit/>
          </a:bodyPr>
          <a:lstStyle>
            <a:lvl1pPr marL="0" indent="0">
              <a:buNone/>
              <a:defRPr sz="1800" b="1">
                <a:latin typeface="Arial" pitchFamily="34" charset="0"/>
                <a:cs typeface="Arial" pitchFamily="34" charset="0"/>
              </a:defRPr>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dirty="0" smtClean="0"/>
              <a:t>Click to edit subtitle</a:t>
            </a:r>
          </a:p>
        </p:txBody>
      </p:sp>
      <p:sp>
        <p:nvSpPr>
          <p:cNvPr id="6" name="Title 1"/>
          <p:cNvSpPr>
            <a:spLocks noGrp="1"/>
          </p:cNvSpPr>
          <p:nvPr>
            <p:ph type="title"/>
          </p:nvPr>
        </p:nvSpPr>
        <p:spPr>
          <a:xfrm>
            <a:off x="646545" y="470647"/>
            <a:ext cx="10972800" cy="459348"/>
          </a:xfrm>
        </p:spPr>
        <p:txBody>
          <a:bodyPr>
            <a:normAutofit/>
          </a:bodyPr>
          <a:lstStyle>
            <a:lvl1pPr algn="l">
              <a:defRPr sz="2500" b="1">
                <a:solidFill>
                  <a:schemeClr val="tx2"/>
                </a:solidFill>
                <a:latin typeface="Arial" pitchFamily="34" charset="0"/>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163441502"/>
      </p:ext>
    </p:extLst>
  </p:cSld>
  <p:clrMapOvr>
    <a:masterClrMapping/>
  </p:clrMapOvr>
  <p:transition spd="slow">
    <p:push dir="u"/>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7" name="Content Placeholder 2"/>
          <p:cNvSpPr>
            <a:spLocks noGrp="1"/>
          </p:cNvSpPr>
          <p:nvPr>
            <p:ph idx="1"/>
          </p:nvPr>
        </p:nvSpPr>
        <p:spPr>
          <a:xfrm>
            <a:off x="609600" y="1600202"/>
            <a:ext cx="10972800" cy="4525963"/>
          </a:xfrm>
        </p:spPr>
        <p:txBody>
          <a:bodyPr/>
          <a:lstStyle>
            <a:lvl1pPr marL="342860" indent="-342860">
              <a:lnSpc>
                <a:spcPct val="100000"/>
              </a:lnSpc>
              <a:spcBef>
                <a:spcPts val="1077"/>
              </a:spcBef>
              <a:buClr>
                <a:schemeClr val="tx2"/>
              </a:buClr>
              <a:buFont typeface="Wingdings" pitchFamily="2" charset="2"/>
              <a:buChar char="§"/>
              <a:defRPr sz="1600" b="0">
                <a:latin typeface="Arial" pitchFamily="34" charset="0"/>
                <a:cs typeface="Arial" pitchFamily="34" charset="0"/>
              </a:defRPr>
            </a:lvl1pPr>
            <a:lvl2pPr marL="742863" indent="-285717">
              <a:lnSpc>
                <a:spcPct val="100000"/>
              </a:lnSpc>
              <a:buClr>
                <a:schemeClr val="tx2"/>
              </a:buClr>
              <a:buFont typeface="Wingdings" pitchFamily="2" charset="2"/>
              <a:buChar char="§"/>
              <a:defRPr sz="1400" b="0">
                <a:latin typeface="Arial" pitchFamily="34" charset="0"/>
                <a:cs typeface="Arial" pitchFamily="34" charset="0"/>
              </a:defRPr>
            </a:lvl2pPr>
            <a:lvl3pPr marL="1142867" indent="-228573">
              <a:lnSpc>
                <a:spcPct val="100000"/>
              </a:lnSpc>
              <a:buClr>
                <a:schemeClr val="tx2"/>
              </a:buClr>
              <a:buFont typeface="Wingdings" pitchFamily="2" charset="2"/>
              <a:buChar char="§"/>
              <a:defRPr sz="1300" b="0">
                <a:latin typeface="Arial" pitchFamily="34" charset="0"/>
                <a:cs typeface="Arial" pitchFamily="34" charset="0"/>
              </a:defRPr>
            </a:lvl3pPr>
            <a:lvl4pPr marL="1600013" indent="-228573">
              <a:lnSpc>
                <a:spcPct val="100000"/>
              </a:lnSpc>
              <a:buClr>
                <a:schemeClr val="tx2"/>
              </a:buClr>
              <a:buFont typeface="Wingdings" pitchFamily="2" charset="2"/>
              <a:buChar char="§"/>
              <a:defRPr sz="1300" b="0">
                <a:latin typeface="Arial" pitchFamily="34" charset="0"/>
                <a:cs typeface="Arial" pitchFamily="34" charset="0"/>
              </a:defRPr>
            </a:lvl4pPr>
            <a:lvl5pPr marL="2057159" indent="-228573">
              <a:lnSpc>
                <a:spcPct val="100000"/>
              </a:lnSpc>
              <a:buClr>
                <a:schemeClr val="tx2"/>
              </a:buClr>
              <a:buFont typeface="Wingdings" pitchFamily="2" charset="2"/>
              <a:buChar char="§"/>
              <a:defRPr sz="1300" b="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Line 55"/>
          <p:cNvSpPr>
            <a:spLocks noChangeShapeType="1"/>
          </p:cNvSpPr>
          <p:nvPr userDrawn="1">
            <p:custDataLst>
              <p:tags r:id="rId1"/>
            </p:custDataLst>
          </p:nvPr>
        </p:nvSpPr>
        <p:spPr bwMode="auto">
          <a:xfrm flipH="1">
            <a:off x="554182" y="6454589"/>
            <a:ext cx="9144001" cy="1401"/>
          </a:xfrm>
          <a:prstGeom prst="line">
            <a:avLst/>
          </a:prstGeom>
          <a:noFill/>
          <a:ln w="12700">
            <a:solidFill>
              <a:srgbClr val="1C4372"/>
            </a:solidFill>
            <a:round/>
            <a:headEnd/>
            <a:tailEnd/>
          </a:ln>
        </p:spPr>
        <p:txBody>
          <a:bodyPr wrap="none" lIns="82058" tIns="41029" rIns="82058" bIns="41029" anchor="ctr"/>
          <a:lstStyle/>
          <a:p>
            <a:pPr eaLnBrk="0" hangingPunct="0">
              <a:defRPr/>
            </a:pPr>
            <a:endParaRPr lang="en-US" sz="1800" dirty="0">
              <a:solidFill>
                <a:prstClr val="black"/>
              </a:solidFill>
            </a:endParaRPr>
          </a:p>
        </p:txBody>
      </p:sp>
      <p:sp>
        <p:nvSpPr>
          <p:cNvPr id="10" name="Slide Number Placeholder 3"/>
          <p:cNvSpPr>
            <a:spLocks noGrp="1"/>
          </p:cNvSpPr>
          <p:nvPr>
            <p:ph type="sldNum" sz="quarter" idx="10"/>
          </p:nvPr>
        </p:nvSpPr>
        <p:spPr>
          <a:xfrm>
            <a:off x="5797743" y="6454588"/>
            <a:ext cx="575348" cy="231122"/>
          </a:xfrm>
          <a:prstGeom prst="rect">
            <a:avLst/>
          </a:prstGeom>
        </p:spPr>
        <p:txBody>
          <a:bodyPr/>
          <a:lstStyle>
            <a:lvl1pPr>
              <a:defRPr sz="900" b="1">
                <a:solidFill>
                  <a:schemeClr val="tx1"/>
                </a:solidFill>
                <a:latin typeface="Arial" pitchFamily="34" charset="0"/>
                <a:cs typeface="Arial" pitchFamily="34" charset="0"/>
              </a:defRPr>
            </a:lvl1pPr>
          </a:lstStyle>
          <a:p>
            <a:pPr>
              <a:defRPr/>
            </a:pPr>
            <a:fld id="{DA727643-AE17-4016-8977-334878AEF1CA}" type="slidenum">
              <a:rPr lang="en-US" smtClean="0">
                <a:solidFill>
                  <a:prstClr val="black"/>
                </a:solidFill>
              </a:rPr>
              <a:pPr>
                <a:defRPr/>
              </a:pPr>
              <a:t>‹#›</a:t>
            </a:fld>
            <a:endParaRPr lang="en-US" dirty="0">
              <a:solidFill>
                <a:prstClr val="black"/>
              </a:solidFill>
            </a:endParaRPr>
          </a:p>
        </p:txBody>
      </p:sp>
      <p:pic>
        <p:nvPicPr>
          <p:cNvPr id="12" name="Picture 11"/>
          <p:cNvPicPr>
            <a:picLocks noChangeAspect="1"/>
          </p:cNvPicPr>
          <p:nvPr userDrawn="1"/>
        </p:nvPicPr>
        <p:blipFill rotWithShape="1">
          <a:blip r:embed="rId4" cstate="print">
            <a:extLst>
              <a:ext uri="{28A0092B-C50C-407E-A947-70E740481C1C}">
                <a14:useLocalDpi xmlns:a14="http://schemas.microsoft.com/office/drawing/2010/main" val="0"/>
              </a:ext>
            </a:extLst>
          </a:blip>
          <a:srcRect l="115417" t="180018" r="-115417" b="-101373"/>
          <a:stretch/>
        </p:blipFill>
        <p:spPr>
          <a:xfrm>
            <a:off x="8978515" y="6226270"/>
            <a:ext cx="3228879" cy="459441"/>
          </a:xfrm>
          <a:prstGeom prst="rect">
            <a:avLst/>
          </a:prstGeom>
        </p:spPr>
      </p:pic>
      <p:sp>
        <p:nvSpPr>
          <p:cNvPr id="14" name="Text Box 61"/>
          <p:cNvSpPr txBox="1">
            <a:spLocks noChangeArrowheads="1"/>
          </p:cNvSpPr>
          <p:nvPr userDrawn="1">
            <p:custDataLst>
              <p:tags r:id="rId2"/>
            </p:custDataLst>
          </p:nvPr>
        </p:nvSpPr>
        <p:spPr bwMode="auto">
          <a:xfrm>
            <a:off x="9236364" y="6325721"/>
            <a:ext cx="2971029" cy="201706"/>
          </a:xfrm>
          <a:prstGeom prst="rect">
            <a:avLst/>
          </a:prstGeom>
          <a:noFill/>
          <a:ln w="9525">
            <a:noFill/>
            <a:miter lim="800000"/>
            <a:headEnd/>
            <a:tailEnd/>
          </a:ln>
        </p:spPr>
        <p:txBody>
          <a:bodyPr lIns="0" tIns="41029" rIns="0" bIns="0"/>
          <a:lstStyle/>
          <a:p>
            <a:pPr eaLnBrk="0" hangingPunct="0">
              <a:defRPr/>
            </a:pPr>
            <a:r>
              <a:rPr lang="en-US" sz="1100" cap="small" dirty="0">
                <a:solidFill>
                  <a:srgbClr val="1C4372"/>
                </a:solidFill>
                <a:latin typeface="Copperplate Gothic Bold" pitchFamily="34" charset="0"/>
              </a:rPr>
              <a:t>                 First National</a:t>
            </a:r>
            <a:endParaRPr lang="en-US" sz="1100" dirty="0">
              <a:solidFill>
                <a:srgbClr val="001C5C"/>
              </a:solidFill>
              <a:latin typeface="Copperplate Gothic Bold" pitchFamily="34" charset="0"/>
            </a:endParaRPr>
          </a:p>
        </p:txBody>
      </p:sp>
      <p:sp>
        <p:nvSpPr>
          <p:cNvPr id="11" name="Text Placeholder 2"/>
          <p:cNvSpPr>
            <a:spLocks noGrp="1"/>
          </p:cNvSpPr>
          <p:nvPr>
            <p:ph type="body" idx="11" hasCustomPrompt="1"/>
          </p:nvPr>
        </p:nvSpPr>
        <p:spPr>
          <a:xfrm>
            <a:off x="646546" y="874059"/>
            <a:ext cx="10991273" cy="336176"/>
          </a:xfrm>
        </p:spPr>
        <p:txBody>
          <a:bodyPr anchor="b">
            <a:normAutofit/>
          </a:bodyPr>
          <a:lstStyle>
            <a:lvl1pPr marL="0" indent="0">
              <a:buNone/>
              <a:defRPr sz="1800" b="1">
                <a:latin typeface="Arial" pitchFamily="34" charset="0"/>
                <a:cs typeface="Arial" pitchFamily="34" charset="0"/>
              </a:defRPr>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dirty="0" smtClean="0"/>
              <a:t>Click to edit subtitle</a:t>
            </a:r>
          </a:p>
        </p:txBody>
      </p:sp>
      <p:sp>
        <p:nvSpPr>
          <p:cNvPr id="6" name="Title 1"/>
          <p:cNvSpPr>
            <a:spLocks noGrp="1"/>
          </p:cNvSpPr>
          <p:nvPr>
            <p:ph type="title"/>
          </p:nvPr>
        </p:nvSpPr>
        <p:spPr>
          <a:xfrm>
            <a:off x="646545" y="470647"/>
            <a:ext cx="10972800" cy="459348"/>
          </a:xfrm>
        </p:spPr>
        <p:txBody>
          <a:bodyPr>
            <a:normAutofit/>
          </a:bodyPr>
          <a:lstStyle>
            <a:lvl1pPr algn="l">
              <a:defRPr sz="2500" b="1">
                <a:solidFill>
                  <a:schemeClr val="tx2"/>
                </a:solidFill>
                <a:latin typeface="Arial" pitchFamily="34" charset="0"/>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641142208"/>
      </p:ext>
    </p:extLst>
  </p:cSld>
  <p:clrMapOvr>
    <a:masterClrMapping/>
  </p:clrMapOvr>
  <p:transition spd="slow">
    <p:push dir="u"/>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7" name="Content Placeholder 2"/>
          <p:cNvSpPr>
            <a:spLocks noGrp="1"/>
          </p:cNvSpPr>
          <p:nvPr>
            <p:ph idx="1"/>
          </p:nvPr>
        </p:nvSpPr>
        <p:spPr>
          <a:xfrm>
            <a:off x="609600" y="1600202"/>
            <a:ext cx="10972800" cy="4525963"/>
          </a:xfrm>
        </p:spPr>
        <p:txBody>
          <a:bodyPr/>
          <a:lstStyle>
            <a:lvl1pPr marL="342860" indent="-342860">
              <a:lnSpc>
                <a:spcPct val="100000"/>
              </a:lnSpc>
              <a:spcBef>
                <a:spcPts val="1077"/>
              </a:spcBef>
              <a:buClr>
                <a:schemeClr val="tx2"/>
              </a:buClr>
              <a:buFont typeface="Wingdings" pitchFamily="2" charset="2"/>
              <a:buChar char="§"/>
              <a:defRPr sz="1600" b="0">
                <a:latin typeface="Arial" pitchFamily="34" charset="0"/>
                <a:cs typeface="Arial" pitchFamily="34" charset="0"/>
              </a:defRPr>
            </a:lvl1pPr>
            <a:lvl2pPr marL="742863" indent="-285717">
              <a:lnSpc>
                <a:spcPct val="100000"/>
              </a:lnSpc>
              <a:buClr>
                <a:schemeClr val="tx2"/>
              </a:buClr>
              <a:buFont typeface="Wingdings" pitchFamily="2" charset="2"/>
              <a:buChar char="§"/>
              <a:defRPr sz="1400" b="0">
                <a:latin typeface="Arial" pitchFamily="34" charset="0"/>
                <a:cs typeface="Arial" pitchFamily="34" charset="0"/>
              </a:defRPr>
            </a:lvl2pPr>
            <a:lvl3pPr marL="1142867" indent="-228573">
              <a:lnSpc>
                <a:spcPct val="100000"/>
              </a:lnSpc>
              <a:buClr>
                <a:schemeClr val="tx2"/>
              </a:buClr>
              <a:buFont typeface="Wingdings" pitchFamily="2" charset="2"/>
              <a:buChar char="§"/>
              <a:defRPr sz="1300" b="0">
                <a:latin typeface="Arial" pitchFamily="34" charset="0"/>
                <a:cs typeface="Arial" pitchFamily="34" charset="0"/>
              </a:defRPr>
            </a:lvl3pPr>
            <a:lvl4pPr marL="1600013" indent="-228573">
              <a:lnSpc>
                <a:spcPct val="100000"/>
              </a:lnSpc>
              <a:buClr>
                <a:schemeClr val="tx2"/>
              </a:buClr>
              <a:buFont typeface="Wingdings" pitchFamily="2" charset="2"/>
              <a:buChar char="§"/>
              <a:defRPr sz="1300" b="0">
                <a:latin typeface="Arial" pitchFamily="34" charset="0"/>
                <a:cs typeface="Arial" pitchFamily="34" charset="0"/>
              </a:defRPr>
            </a:lvl4pPr>
            <a:lvl5pPr marL="2057159" indent="-228573">
              <a:lnSpc>
                <a:spcPct val="100000"/>
              </a:lnSpc>
              <a:buClr>
                <a:schemeClr val="tx2"/>
              </a:buClr>
              <a:buFont typeface="Wingdings" pitchFamily="2" charset="2"/>
              <a:buChar char="§"/>
              <a:defRPr sz="1300" b="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Line 55"/>
          <p:cNvSpPr>
            <a:spLocks noChangeShapeType="1"/>
          </p:cNvSpPr>
          <p:nvPr userDrawn="1">
            <p:custDataLst>
              <p:tags r:id="rId1"/>
            </p:custDataLst>
          </p:nvPr>
        </p:nvSpPr>
        <p:spPr bwMode="auto">
          <a:xfrm flipH="1">
            <a:off x="554182" y="6454589"/>
            <a:ext cx="9144001" cy="1401"/>
          </a:xfrm>
          <a:prstGeom prst="line">
            <a:avLst/>
          </a:prstGeom>
          <a:noFill/>
          <a:ln w="12700">
            <a:solidFill>
              <a:srgbClr val="1C4372"/>
            </a:solidFill>
            <a:round/>
            <a:headEnd/>
            <a:tailEnd/>
          </a:ln>
        </p:spPr>
        <p:txBody>
          <a:bodyPr wrap="none" lIns="82058" tIns="41029" rIns="82058" bIns="41029" anchor="ctr"/>
          <a:lstStyle/>
          <a:p>
            <a:pPr eaLnBrk="0" hangingPunct="0">
              <a:defRPr/>
            </a:pPr>
            <a:endParaRPr lang="en-US" sz="1800" dirty="0">
              <a:solidFill>
                <a:prstClr val="black"/>
              </a:solidFill>
            </a:endParaRPr>
          </a:p>
        </p:txBody>
      </p:sp>
      <p:sp>
        <p:nvSpPr>
          <p:cNvPr id="10" name="Slide Number Placeholder 3"/>
          <p:cNvSpPr>
            <a:spLocks noGrp="1"/>
          </p:cNvSpPr>
          <p:nvPr>
            <p:ph type="sldNum" sz="quarter" idx="10"/>
          </p:nvPr>
        </p:nvSpPr>
        <p:spPr>
          <a:xfrm>
            <a:off x="5797743" y="6454588"/>
            <a:ext cx="575348" cy="231122"/>
          </a:xfrm>
          <a:prstGeom prst="rect">
            <a:avLst/>
          </a:prstGeom>
        </p:spPr>
        <p:txBody>
          <a:bodyPr/>
          <a:lstStyle>
            <a:lvl1pPr>
              <a:defRPr sz="900" b="1">
                <a:solidFill>
                  <a:schemeClr val="tx1"/>
                </a:solidFill>
                <a:latin typeface="Arial" pitchFamily="34" charset="0"/>
                <a:cs typeface="Arial" pitchFamily="34" charset="0"/>
              </a:defRPr>
            </a:lvl1pPr>
          </a:lstStyle>
          <a:p>
            <a:pPr>
              <a:defRPr/>
            </a:pPr>
            <a:fld id="{DA727643-AE17-4016-8977-334878AEF1CA}" type="slidenum">
              <a:rPr lang="en-US" smtClean="0">
                <a:solidFill>
                  <a:prstClr val="black"/>
                </a:solidFill>
              </a:rPr>
              <a:pPr>
                <a:defRPr/>
              </a:pPr>
              <a:t>‹#›</a:t>
            </a:fld>
            <a:endParaRPr lang="en-US" dirty="0">
              <a:solidFill>
                <a:prstClr val="black"/>
              </a:solidFill>
            </a:endParaRPr>
          </a:p>
        </p:txBody>
      </p:sp>
      <p:pic>
        <p:nvPicPr>
          <p:cNvPr id="12" name="Picture 11"/>
          <p:cNvPicPr>
            <a:picLocks noChangeAspect="1"/>
          </p:cNvPicPr>
          <p:nvPr userDrawn="1"/>
        </p:nvPicPr>
        <p:blipFill rotWithShape="1">
          <a:blip r:embed="rId4" cstate="print">
            <a:extLst>
              <a:ext uri="{28A0092B-C50C-407E-A947-70E740481C1C}">
                <a14:useLocalDpi xmlns:a14="http://schemas.microsoft.com/office/drawing/2010/main" val="0"/>
              </a:ext>
            </a:extLst>
          </a:blip>
          <a:srcRect l="115417" t="180018" r="-115417" b="-101373"/>
          <a:stretch/>
        </p:blipFill>
        <p:spPr>
          <a:xfrm>
            <a:off x="8978515" y="6226270"/>
            <a:ext cx="3228879" cy="459441"/>
          </a:xfrm>
          <a:prstGeom prst="rect">
            <a:avLst/>
          </a:prstGeom>
        </p:spPr>
      </p:pic>
      <p:sp>
        <p:nvSpPr>
          <p:cNvPr id="14" name="Text Box 61"/>
          <p:cNvSpPr txBox="1">
            <a:spLocks noChangeArrowheads="1"/>
          </p:cNvSpPr>
          <p:nvPr userDrawn="1">
            <p:custDataLst>
              <p:tags r:id="rId2"/>
            </p:custDataLst>
          </p:nvPr>
        </p:nvSpPr>
        <p:spPr bwMode="auto">
          <a:xfrm>
            <a:off x="9236364" y="6325721"/>
            <a:ext cx="2971029" cy="201706"/>
          </a:xfrm>
          <a:prstGeom prst="rect">
            <a:avLst/>
          </a:prstGeom>
          <a:noFill/>
          <a:ln w="9525">
            <a:noFill/>
            <a:miter lim="800000"/>
            <a:headEnd/>
            <a:tailEnd/>
          </a:ln>
        </p:spPr>
        <p:txBody>
          <a:bodyPr lIns="0" tIns="41029" rIns="0" bIns="0"/>
          <a:lstStyle/>
          <a:p>
            <a:pPr eaLnBrk="0" hangingPunct="0">
              <a:defRPr/>
            </a:pPr>
            <a:r>
              <a:rPr lang="en-US" sz="1100" cap="small" dirty="0">
                <a:solidFill>
                  <a:srgbClr val="1C4372"/>
                </a:solidFill>
                <a:latin typeface="Copperplate Gothic Bold" pitchFamily="34" charset="0"/>
              </a:rPr>
              <a:t>                 First National</a:t>
            </a:r>
            <a:endParaRPr lang="en-US" sz="1100" dirty="0">
              <a:solidFill>
                <a:srgbClr val="001C5C"/>
              </a:solidFill>
              <a:latin typeface="Copperplate Gothic Bold" pitchFamily="34" charset="0"/>
            </a:endParaRPr>
          </a:p>
        </p:txBody>
      </p:sp>
      <p:sp>
        <p:nvSpPr>
          <p:cNvPr id="11" name="Text Placeholder 2"/>
          <p:cNvSpPr>
            <a:spLocks noGrp="1"/>
          </p:cNvSpPr>
          <p:nvPr>
            <p:ph type="body" idx="11" hasCustomPrompt="1"/>
          </p:nvPr>
        </p:nvSpPr>
        <p:spPr>
          <a:xfrm>
            <a:off x="646546" y="874059"/>
            <a:ext cx="10991273" cy="336176"/>
          </a:xfrm>
        </p:spPr>
        <p:txBody>
          <a:bodyPr anchor="b">
            <a:normAutofit/>
          </a:bodyPr>
          <a:lstStyle>
            <a:lvl1pPr marL="0" indent="0">
              <a:buNone/>
              <a:defRPr sz="1800" b="1">
                <a:latin typeface="Arial" pitchFamily="34" charset="0"/>
                <a:cs typeface="Arial" pitchFamily="34" charset="0"/>
              </a:defRPr>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dirty="0" smtClean="0"/>
              <a:t>Click to edit subtitle</a:t>
            </a:r>
          </a:p>
        </p:txBody>
      </p:sp>
      <p:sp>
        <p:nvSpPr>
          <p:cNvPr id="6" name="Title 1"/>
          <p:cNvSpPr>
            <a:spLocks noGrp="1"/>
          </p:cNvSpPr>
          <p:nvPr>
            <p:ph type="title"/>
          </p:nvPr>
        </p:nvSpPr>
        <p:spPr>
          <a:xfrm>
            <a:off x="646545" y="470647"/>
            <a:ext cx="10972800" cy="459348"/>
          </a:xfrm>
        </p:spPr>
        <p:txBody>
          <a:bodyPr>
            <a:normAutofit/>
          </a:bodyPr>
          <a:lstStyle>
            <a:lvl1pPr algn="l">
              <a:defRPr sz="2500" b="1">
                <a:solidFill>
                  <a:schemeClr val="tx2"/>
                </a:solidFill>
                <a:latin typeface="Arial" pitchFamily="34" charset="0"/>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668659328"/>
      </p:ext>
    </p:extLst>
  </p:cSld>
  <p:clrMapOvr>
    <a:masterClrMapping/>
  </p:clrMapOvr>
  <p:transition spd="slow">
    <p:push dir="u"/>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7" name="Content Placeholder 2"/>
          <p:cNvSpPr>
            <a:spLocks noGrp="1"/>
          </p:cNvSpPr>
          <p:nvPr>
            <p:ph idx="1"/>
          </p:nvPr>
        </p:nvSpPr>
        <p:spPr>
          <a:xfrm>
            <a:off x="609600" y="1600202"/>
            <a:ext cx="10972800" cy="4525963"/>
          </a:xfrm>
        </p:spPr>
        <p:txBody>
          <a:bodyPr/>
          <a:lstStyle>
            <a:lvl1pPr marL="342860" indent="-342860">
              <a:lnSpc>
                <a:spcPct val="100000"/>
              </a:lnSpc>
              <a:spcBef>
                <a:spcPts val="1077"/>
              </a:spcBef>
              <a:buClr>
                <a:schemeClr val="tx2"/>
              </a:buClr>
              <a:buFont typeface="Wingdings" pitchFamily="2" charset="2"/>
              <a:buChar char="§"/>
              <a:defRPr sz="1600" b="0">
                <a:latin typeface="Arial" pitchFamily="34" charset="0"/>
                <a:cs typeface="Arial" pitchFamily="34" charset="0"/>
              </a:defRPr>
            </a:lvl1pPr>
            <a:lvl2pPr marL="742863" indent="-285717">
              <a:lnSpc>
                <a:spcPct val="100000"/>
              </a:lnSpc>
              <a:buClr>
                <a:schemeClr val="tx2"/>
              </a:buClr>
              <a:buFont typeface="Wingdings" pitchFamily="2" charset="2"/>
              <a:buChar char="§"/>
              <a:defRPr sz="1400" b="0">
                <a:latin typeface="Arial" pitchFamily="34" charset="0"/>
                <a:cs typeface="Arial" pitchFamily="34" charset="0"/>
              </a:defRPr>
            </a:lvl2pPr>
            <a:lvl3pPr marL="1142867" indent="-228573">
              <a:lnSpc>
                <a:spcPct val="100000"/>
              </a:lnSpc>
              <a:buClr>
                <a:schemeClr val="tx2"/>
              </a:buClr>
              <a:buFont typeface="Wingdings" pitchFamily="2" charset="2"/>
              <a:buChar char="§"/>
              <a:defRPr sz="1300" b="0">
                <a:latin typeface="Arial" pitchFamily="34" charset="0"/>
                <a:cs typeface="Arial" pitchFamily="34" charset="0"/>
              </a:defRPr>
            </a:lvl3pPr>
            <a:lvl4pPr marL="1600013" indent="-228573">
              <a:lnSpc>
                <a:spcPct val="100000"/>
              </a:lnSpc>
              <a:buClr>
                <a:schemeClr val="tx2"/>
              </a:buClr>
              <a:buFont typeface="Wingdings" pitchFamily="2" charset="2"/>
              <a:buChar char="§"/>
              <a:defRPr sz="1300" b="0">
                <a:latin typeface="Arial" pitchFamily="34" charset="0"/>
                <a:cs typeface="Arial" pitchFamily="34" charset="0"/>
              </a:defRPr>
            </a:lvl4pPr>
            <a:lvl5pPr marL="2057159" indent="-228573">
              <a:lnSpc>
                <a:spcPct val="100000"/>
              </a:lnSpc>
              <a:buClr>
                <a:schemeClr val="tx2"/>
              </a:buClr>
              <a:buFont typeface="Wingdings" pitchFamily="2" charset="2"/>
              <a:buChar char="§"/>
              <a:defRPr sz="1300" b="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Line 55"/>
          <p:cNvSpPr>
            <a:spLocks noChangeShapeType="1"/>
          </p:cNvSpPr>
          <p:nvPr userDrawn="1">
            <p:custDataLst>
              <p:tags r:id="rId1"/>
            </p:custDataLst>
          </p:nvPr>
        </p:nvSpPr>
        <p:spPr bwMode="auto">
          <a:xfrm flipH="1">
            <a:off x="554182" y="6454589"/>
            <a:ext cx="9144001" cy="1401"/>
          </a:xfrm>
          <a:prstGeom prst="line">
            <a:avLst/>
          </a:prstGeom>
          <a:noFill/>
          <a:ln w="12700">
            <a:solidFill>
              <a:srgbClr val="1C4372"/>
            </a:solidFill>
            <a:round/>
            <a:headEnd/>
            <a:tailEnd/>
          </a:ln>
        </p:spPr>
        <p:txBody>
          <a:bodyPr wrap="none" lIns="82058" tIns="41029" rIns="82058" bIns="41029" anchor="ctr"/>
          <a:lstStyle/>
          <a:p>
            <a:pPr eaLnBrk="0" hangingPunct="0">
              <a:defRPr/>
            </a:pPr>
            <a:endParaRPr lang="en-US" sz="1800" dirty="0">
              <a:solidFill>
                <a:prstClr val="black"/>
              </a:solidFill>
            </a:endParaRPr>
          </a:p>
        </p:txBody>
      </p:sp>
      <p:sp>
        <p:nvSpPr>
          <p:cNvPr id="10" name="Slide Number Placeholder 3"/>
          <p:cNvSpPr>
            <a:spLocks noGrp="1"/>
          </p:cNvSpPr>
          <p:nvPr>
            <p:ph type="sldNum" sz="quarter" idx="10"/>
          </p:nvPr>
        </p:nvSpPr>
        <p:spPr>
          <a:xfrm>
            <a:off x="5797743" y="6454588"/>
            <a:ext cx="575348" cy="231122"/>
          </a:xfrm>
          <a:prstGeom prst="rect">
            <a:avLst/>
          </a:prstGeom>
        </p:spPr>
        <p:txBody>
          <a:bodyPr/>
          <a:lstStyle>
            <a:lvl1pPr>
              <a:defRPr sz="900" b="1">
                <a:solidFill>
                  <a:schemeClr val="tx1"/>
                </a:solidFill>
                <a:latin typeface="Arial" pitchFamily="34" charset="0"/>
                <a:cs typeface="Arial" pitchFamily="34" charset="0"/>
              </a:defRPr>
            </a:lvl1pPr>
          </a:lstStyle>
          <a:p>
            <a:pPr>
              <a:defRPr/>
            </a:pPr>
            <a:fld id="{DA727643-AE17-4016-8977-334878AEF1CA}" type="slidenum">
              <a:rPr lang="en-US" smtClean="0">
                <a:solidFill>
                  <a:prstClr val="black"/>
                </a:solidFill>
              </a:rPr>
              <a:pPr>
                <a:defRPr/>
              </a:pPr>
              <a:t>‹#›</a:t>
            </a:fld>
            <a:endParaRPr lang="en-US" dirty="0">
              <a:solidFill>
                <a:prstClr val="black"/>
              </a:solidFill>
            </a:endParaRPr>
          </a:p>
        </p:txBody>
      </p:sp>
      <p:pic>
        <p:nvPicPr>
          <p:cNvPr id="12" name="Picture 11"/>
          <p:cNvPicPr>
            <a:picLocks noChangeAspect="1"/>
          </p:cNvPicPr>
          <p:nvPr userDrawn="1"/>
        </p:nvPicPr>
        <p:blipFill rotWithShape="1">
          <a:blip r:embed="rId4" cstate="print">
            <a:extLst>
              <a:ext uri="{28A0092B-C50C-407E-A947-70E740481C1C}">
                <a14:useLocalDpi xmlns:a14="http://schemas.microsoft.com/office/drawing/2010/main" val="0"/>
              </a:ext>
            </a:extLst>
          </a:blip>
          <a:srcRect l="115417" t="180018" r="-115417" b="-101373"/>
          <a:stretch/>
        </p:blipFill>
        <p:spPr>
          <a:xfrm>
            <a:off x="8978515" y="6226270"/>
            <a:ext cx="3228879" cy="459441"/>
          </a:xfrm>
          <a:prstGeom prst="rect">
            <a:avLst/>
          </a:prstGeom>
        </p:spPr>
      </p:pic>
      <p:sp>
        <p:nvSpPr>
          <p:cNvPr id="14" name="Text Box 61"/>
          <p:cNvSpPr txBox="1">
            <a:spLocks noChangeArrowheads="1"/>
          </p:cNvSpPr>
          <p:nvPr userDrawn="1">
            <p:custDataLst>
              <p:tags r:id="rId2"/>
            </p:custDataLst>
          </p:nvPr>
        </p:nvSpPr>
        <p:spPr bwMode="auto">
          <a:xfrm>
            <a:off x="9236364" y="6325721"/>
            <a:ext cx="2971029" cy="201706"/>
          </a:xfrm>
          <a:prstGeom prst="rect">
            <a:avLst/>
          </a:prstGeom>
          <a:noFill/>
          <a:ln w="9525">
            <a:noFill/>
            <a:miter lim="800000"/>
            <a:headEnd/>
            <a:tailEnd/>
          </a:ln>
        </p:spPr>
        <p:txBody>
          <a:bodyPr lIns="0" tIns="41029" rIns="0" bIns="0"/>
          <a:lstStyle/>
          <a:p>
            <a:pPr eaLnBrk="0" hangingPunct="0">
              <a:defRPr/>
            </a:pPr>
            <a:r>
              <a:rPr lang="en-US" sz="1100" cap="small" dirty="0">
                <a:solidFill>
                  <a:srgbClr val="1C4372"/>
                </a:solidFill>
                <a:latin typeface="Copperplate Gothic Bold" pitchFamily="34" charset="0"/>
              </a:rPr>
              <a:t>                 First National</a:t>
            </a:r>
            <a:endParaRPr lang="en-US" sz="1100" dirty="0">
              <a:solidFill>
                <a:srgbClr val="001C5C"/>
              </a:solidFill>
              <a:latin typeface="Copperplate Gothic Bold" pitchFamily="34" charset="0"/>
            </a:endParaRPr>
          </a:p>
        </p:txBody>
      </p:sp>
      <p:sp>
        <p:nvSpPr>
          <p:cNvPr id="11" name="Text Placeholder 2"/>
          <p:cNvSpPr>
            <a:spLocks noGrp="1"/>
          </p:cNvSpPr>
          <p:nvPr>
            <p:ph type="body" idx="11" hasCustomPrompt="1"/>
          </p:nvPr>
        </p:nvSpPr>
        <p:spPr>
          <a:xfrm>
            <a:off x="646546" y="874059"/>
            <a:ext cx="10991273" cy="336176"/>
          </a:xfrm>
        </p:spPr>
        <p:txBody>
          <a:bodyPr anchor="b">
            <a:normAutofit/>
          </a:bodyPr>
          <a:lstStyle>
            <a:lvl1pPr marL="0" indent="0">
              <a:buNone/>
              <a:defRPr sz="1800" b="1">
                <a:latin typeface="Arial" pitchFamily="34" charset="0"/>
                <a:cs typeface="Arial" pitchFamily="34" charset="0"/>
              </a:defRPr>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dirty="0" smtClean="0"/>
              <a:t>Click to edit subtitle</a:t>
            </a:r>
          </a:p>
        </p:txBody>
      </p:sp>
      <p:sp>
        <p:nvSpPr>
          <p:cNvPr id="6" name="Title 1"/>
          <p:cNvSpPr>
            <a:spLocks noGrp="1"/>
          </p:cNvSpPr>
          <p:nvPr>
            <p:ph type="title"/>
          </p:nvPr>
        </p:nvSpPr>
        <p:spPr>
          <a:xfrm>
            <a:off x="646545" y="470647"/>
            <a:ext cx="10972800" cy="459348"/>
          </a:xfrm>
        </p:spPr>
        <p:txBody>
          <a:bodyPr>
            <a:normAutofit/>
          </a:bodyPr>
          <a:lstStyle>
            <a:lvl1pPr algn="l">
              <a:defRPr sz="2500" b="1">
                <a:solidFill>
                  <a:schemeClr val="tx2"/>
                </a:solidFill>
                <a:latin typeface="Arial" pitchFamily="34" charset="0"/>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56953294"/>
      </p:ext>
    </p:extLst>
  </p:cSld>
  <p:clrMapOvr>
    <a:masterClrMapping/>
  </p:clrMapOvr>
  <p:transition spd="slow">
    <p:push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5DAC7E-FFE4-4012-936D-F9BD205AA5DE}"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BDE936-D1C6-4412-AF2C-7299CDBFAE8B}" type="slidenum">
              <a:rPr lang="en-US" smtClean="0"/>
              <a:t>‹#›</a:t>
            </a:fld>
            <a:endParaRPr lang="en-US"/>
          </a:p>
        </p:txBody>
      </p:sp>
    </p:spTree>
    <p:extLst>
      <p:ext uri="{BB962C8B-B14F-4D97-AF65-F5344CB8AC3E}">
        <p14:creationId xmlns:p14="http://schemas.microsoft.com/office/powerpoint/2010/main" val="39463419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7" name="Content Placeholder 2"/>
          <p:cNvSpPr>
            <a:spLocks noGrp="1"/>
          </p:cNvSpPr>
          <p:nvPr>
            <p:ph idx="1"/>
          </p:nvPr>
        </p:nvSpPr>
        <p:spPr>
          <a:xfrm>
            <a:off x="609600" y="1600202"/>
            <a:ext cx="10972800" cy="4525963"/>
          </a:xfrm>
        </p:spPr>
        <p:txBody>
          <a:bodyPr/>
          <a:lstStyle>
            <a:lvl1pPr marL="342860" indent="-342860">
              <a:lnSpc>
                <a:spcPct val="100000"/>
              </a:lnSpc>
              <a:spcBef>
                <a:spcPts val="1077"/>
              </a:spcBef>
              <a:buClr>
                <a:schemeClr val="tx2"/>
              </a:buClr>
              <a:buFont typeface="Wingdings" pitchFamily="2" charset="2"/>
              <a:buChar char="§"/>
              <a:defRPr sz="1600" b="0">
                <a:latin typeface="Arial" pitchFamily="34" charset="0"/>
                <a:cs typeface="Arial" pitchFamily="34" charset="0"/>
              </a:defRPr>
            </a:lvl1pPr>
            <a:lvl2pPr marL="742863" indent="-285717">
              <a:lnSpc>
                <a:spcPct val="100000"/>
              </a:lnSpc>
              <a:buClr>
                <a:schemeClr val="tx2"/>
              </a:buClr>
              <a:buFont typeface="Wingdings" pitchFamily="2" charset="2"/>
              <a:buChar char="§"/>
              <a:defRPr sz="1400" b="0">
                <a:latin typeface="Arial" pitchFamily="34" charset="0"/>
                <a:cs typeface="Arial" pitchFamily="34" charset="0"/>
              </a:defRPr>
            </a:lvl2pPr>
            <a:lvl3pPr marL="1142867" indent="-228573">
              <a:lnSpc>
                <a:spcPct val="100000"/>
              </a:lnSpc>
              <a:buClr>
                <a:schemeClr val="tx2"/>
              </a:buClr>
              <a:buFont typeface="Wingdings" pitchFamily="2" charset="2"/>
              <a:buChar char="§"/>
              <a:defRPr sz="1300" b="0">
                <a:latin typeface="Arial" pitchFamily="34" charset="0"/>
                <a:cs typeface="Arial" pitchFamily="34" charset="0"/>
              </a:defRPr>
            </a:lvl3pPr>
            <a:lvl4pPr marL="1600013" indent="-228573">
              <a:lnSpc>
                <a:spcPct val="100000"/>
              </a:lnSpc>
              <a:buClr>
                <a:schemeClr val="tx2"/>
              </a:buClr>
              <a:buFont typeface="Wingdings" pitchFamily="2" charset="2"/>
              <a:buChar char="§"/>
              <a:defRPr sz="1300" b="0">
                <a:latin typeface="Arial" pitchFamily="34" charset="0"/>
                <a:cs typeface="Arial" pitchFamily="34" charset="0"/>
              </a:defRPr>
            </a:lvl4pPr>
            <a:lvl5pPr marL="2057159" indent="-228573">
              <a:lnSpc>
                <a:spcPct val="100000"/>
              </a:lnSpc>
              <a:buClr>
                <a:schemeClr val="tx2"/>
              </a:buClr>
              <a:buFont typeface="Wingdings" pitchFamily="2" charset="2"/>
              <a:buChar char="§"/>
              <a:defRPr sz="1300" b="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Line 55"/>
          <p:cNvSpPr>
            <a:spLocks noChangeShapeType="1"/>
          </p:cNvSpPr>
          <p:nvPr userDrawn="1">
            <p:custDataLst>
              <p:tags r:id="rId1"/>
            </p:custDataLst>
          </p:nvPr>
        </p:nvSpPr>
        <p:spPr bwMode="auto">
          <a:xfrm flipH="1">
            <a:off x="554182" y="6454589"/>
            <a:ext cx="9144001" cy="1401"/>
          </a:xfrm>
          <a:prstGeom prst="line">
            <a:avLst/>
          </a:prstGeom>
          <a:noFill/>
          <a:ln w="12700">
            <a:solidFill>
              <a:srgbClr val="1C4372"/>
            </a:solidFill>
            <a:round/>
            <a:headEnd/>
            <a:tailEnd/>
          </a:ln>
        </p:spPr>
        <p:txBody>
          <a:bodyPr wrap="none" lIns="82058" tIns="41029" rIns="82058" bIns="41029" anchor="ctr"/>
          <a:lstStyle/>
          <a:p>
            <a:pPr eaLnBrk="0" hangingPunct="0">
              <a:defRPr/>
            </a:pPr>
            <a:endParaRPr lang="en-US" sz="1800" dirty="0">
              <a:solidFill>
                <a:prstClr val="black"/>
              </a:solidFill>
            </a:endParaRPr>
          </a:p>
        </p:txBody>
      </p:sp>
      <p:sp>
        <p:nvSpPr>
          <p:cNvPr id="10" name="Slide Number Placeholder 3"/>
          <p:cNvSpPr>
            <a:spLocks noGrp="1"/>
          </p:cNvSpPr>
          <p:nvPr>
            <p:ph type="sldNum" sz="quarter" idx="10"/>
          </p:nvPr>
        </p:nvSpPr>
        <p:spPr>
          <a:xfrm>
            <a:off x="5797743" y="6454588"/>
            <a:ext cx="575348" cy="231122"/>
          </a:xfrm>
          <a:prstGeom prst="rect">
            <a:avLst/>
          </a:prstGeom>
        </p:spPr>
        <p:txBody>
          <a:bodyPr/>
          <a:lstStyle>
            <a:lvl1pPr>
              <a:defRPr sz="900" b="1">
                <a:solidFill>
                  <a:schemeClr val="tx1"/>
                </a:solidFill>
                <a:latin typeface="Arial" pitchFamily="34" charset="0"/>
                <a:cs typeface="Arial" pitchFamily="34" charset="0"/>
              </a:defRPr>
            </a:lvl1pPr>
          </a:lstStyle>
          <a:p>
            <a:pPr>
              <a:defRPr/>
            </a:pPr>
            <a:fld id="{DA727643-AE17-4016-8977-334878AEF1CA}" type="slidenum">
              <a:rPr lang="en-US" smtClean="0">
                <a:solidFill>
                  <a:prstClr val="black"/>
                </a:solidFill>
              </a:rPr>
              <a:pPr>
                <a:defRPr/>
              </a:pPr>
              <a:t>‹#›</a:t>
            </a:fld>
            <a:endParaRPr lang="en-US" dirty="0">
              <a:solidFill>
                <a:prstClr val="black"/>
              </a:solidFill>
            </a:endParaRPr>
          </a:p>
        </p:txBody>
      </p:sp>
      <p:pic>
        <p:nvPicPr>
          <p:cNvPr id="12" name="Picture 11"/>
          <p:cNvPicPr>
            <a:picLocks noChangeAspect="1"/>
          </p:cNvPicPr>
          <p:nvPr userDrawn="1"/>
        </p:nvPicPr>
        <p:blipFill rotWithShape="1">
          <a:blip r:embed="rId4" cstate="print">
            <a:extLst>
              <a:ext uri="{28A0092B-C50C-407E-A947-70E740481C1C}">
                <a14:useLocalDpi xmlns:a14="http://schemas.microsoft.com/office/drawing/2010/main" val="0"/>
              </a:ext>
            </a:extLst>
          </a:blip>
          <a:srcRect l="115417" t="180018" r="-115417" b="-101373"/>
          <a:stretch/>
        </p:blipFill>
        <p:spPr>
          <a:xfrm>
            <a:off x="8978515" y="6226270"/>
            <a:ext cx="3228879" cy="459441"/>
          </a:xfrm>
          <a:prstGeom prst="rect">
            <a:avLst/>
          </a:prstGeom>
        </p:spPr>
      </p:pic>
      <p:sp>
        <p:nvSpPr>
          <p:cNvPr id="14" name="Text Box 61"/>
          <p:cNvSpPr txBox="1">
            <a:spLocks noChangeArrowheads="1"/>
          </p:cNvSpPr>
          <p:nvPr userDrawn="1">
            <p:custDataLst>
              <p:tags r:id="rId2"/>
            </p:custDataLst>
          </p:nvPr>
        </p:nvSpPr>
        <p:spPr bwMode="auto">
          <a:xfrm>
            <a:off x="9236364" y="6325721"/>
            <a:ext cx="2971029" cy="201706"/>
          </a:xfrm>
          <a:prstGeom prst="rect">
            <a:avLst/>
          </a:prstGeom>
          <a:noFill/>
          <a:ln w="9525">
            <a:noFill/>
            <a:miter lim="800000"/>
            <a:headEnd/>
            <a:tailEnd/>
          </a:ln>
        </p:spPr>
        <p:txBody>
          <a:bodyPr lIns="0" tIns="41029" rIns="0" bIns="0"/>
          <a:lstStyle/>
          <a:p>
            <a:pPr eaLnBrk="0" hangingPunct="0">
              <a:defRPr/>
            </a:pPr>
            <a:r>
              <a:rPr lang="en-US" sz="1100" cap="small" dirty="0">
                <a:solidFill>
                  <a:srgbClr val="1C4372"/>
                </a:solidFill>
                <a:latin typeface="Copperplate Gothic Bold" pitchFamily="34" charset="0"/>
              </a:rPr>
              <a:t>                 First National</a:t>
            </a:r>
            <a:endParaRPr lang="en-US" sz="1100" dirty="0">
              <a:solidFill>
                <a:srgbClr val="001C5C"/>
              </a:solidFill>
              <a:latin typeface="Copperplate Gothic Bold" pitchFamily="34" charset="0"/>
            </a:endParaRPr>
          </a:p>
        </p:txBody>
      </p:sp>
      <p:sp>
        <p:nvSpPr>
          <p:cNvPr id="11" name="Text Placeholder 2"/>
          <p:cNvSpPr>
            <a:spLocks noGrp="1"/>
          </p:cNvSpPr>
          <p:nvPr>
            <p:ph type="body" idx="11" hasCustomPrompt="1"/>
          </p:nvPr>
        </p:nvSpPr>
        <p:spPr>
          <a:xfrm>
            <a:off x="646546" y="874059"/>
            <a:ext cx="10991273" cy="336176"/>
          </a:xfrm>
        </p:spPr>
        <p:txBody>
          <a:bodyPr anchor="b">
            <a:normAutofit/>
          </a:bodyPr>
          <a:lstStyle>
            <a:lvl1pPr marL="0" indent="0">
              <a:buNone/>
              <a:defRPr sz="1800" b="1">
                <a:latin typeface="Arial" pitchFamily="34" charset="0"/>
                <a:cs typeface="Arial" pitchFamily="34" charset="0"/>
              </a:defRPr>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dirty="0" smtClean="0"/>
              <a:t>Click to edit subtitle</a:t>
            </a:r>
          </a:p>
        </p:txBody>
      </p:sp>
      <p:sp>
        <p:nvSpPr>
          <p:cNvPr id="6" name="Title 1"/>
          <p:cNvSpPr>
            <a:spLocks noGrp="1"/>
          </p:cNvSpPr>
          <p:nvPr>
            <p:ph type="title"/>
          </p:nvPr>
        </p:nvSpPr>
        <p:spPr>
          <a:xfrm>
            <a:off x="646545" y="470647"/>
            <a:ext cx="10972800" cy="459348"/>
          </a:xfrm>
        </p:spPr>
        <p:txBody>
          <a:bodyPr>
            <a:normAutofit/>
          </a:bodyPr>
          <a:lstStyle>
            <a:lvl1pPr algn="l">
              <a:defRPr sz="2500" b="1">
                <a:solidFill>
                  <a:schemeClr val="tx2"/>
                </a:solidFill>
                <a:latin typeface="Arial" pitchFamily="34" charset="0"/>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181141235"/>
      </p:ext>
    </p:extLst>
  </p:cSld>
  <p:clrMapOvr>
    <a:masterClrMapping/>
  </p:clrMapOvr>
  <p:transition spd="slow">
    <p:push dir="u"/>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7" name="Content Placeholder 2"/>
          <p:cNvSpPr>
            <a:spLocks noGrp="1"/>
          </p:cNvSpPr>
          <p:nvPr>
            <p:ph idx="1"/>
          </p:nvPr>
        </p:nvSpPr>
        <p:spPr>
          <a:xfrm>
            <a:off x="609600" y="1600202"/>
            <a:ext cx="10972800" cy="4525963"/>
          </a:xfrm>
        </p:spPr>
        <p:txBody>
          <a:bodyPr/>
          <a:lstStyle>
            <a:lvl1pPr marL="342860" indent="-342860">
              <a:lnSpc>
                <a:spcPct val="100000"/>
              </a:lnSpc>
              <a:spcBef>
                <a:spcPts val="1077"/>
              </a:spcBef>
              <a:buClr>
                <a:schemeClr val="tx2"/>
              </a:buClr>
              <a:buFont typeface="Wingdings" pitchFamily="2" charset="2"/>
              <a:buChar char="§"/>
              <a:defRPr sz="1600" b="0">
                <a:latin typeface="Arial" pitchFamily="34" charset="0"/>
                <a:cs typeface="Arial" pitchFamily="34" charset="0"/>
              </a:defRPr>
            </a:lvl1pPr>
            <a:lvl2pPr marL="742863" indent="-285717">
              <a:lnSpc>
                <a:spcPct val="100000"/>
              </a:lnSpc>
              <a:buClr>
                <a:schemeClr val="tx2"/>
              </a:buClr>
              <a:buFont typeface="Wingdings" pitchFamily="2" charset="2"/>
              <a:buChar char="§"/>
              <a:defRPr sz="1400" b="0">
                <a:latin typeface="Arial" pitchFamily="34" charset="0"/>
                <a:cs typeface="Arial" pitchFamily="34" charset="0"/>
              </a:defRPr>
            </a:lvl2pPr>
            <a:lvl3pPr marL="1142867" indent="-228573">
              <a:lnSpc>
                <a:spcPct val="100000"/>
              </a:lnSpc>
              <a:buClr>
                <a:schemeClr val="tx2"/>
              </a:buClr>
              <a:buFont typeface="Wingdings" pitchFamily="2" charset="2"/>
              <a:buChar char="§"/>
              <a:defRPr sz="1300" b="0">
                <a:latin typeface="Arial" pitchFamily="34" charset="0"/>
                <a:cs typeface="Arial" pitchFamily="34" charset="0"/>
              </a:defRPr>
            </a:lvl3pPr>
            <a:lvl4pPr marL="1600013" indent="-228573">
              <a:lnSpc>
                <a:spcPct val="100000"/>
              </a:lnSpc>
              <a:buClr>
                <a:schemeClr val="tx2"/>
              </a:buClr>
              <a:buFont typeface="Wingdings" pitchFamily="2" charset="2"/>
              <a:buChar char="§"/>
              <a:defRPr sz="1300" b="0">
                <a:latin typeface="Arial" pitchFamily="34" charset="0"/>
                <a:cs typeface="Arial" pitchFamily="34" charset="0"/>
              </a:defRPr>
            </a:lvl4pPr>
            <a:lvl5pPr marL="2057159" indent="-228573">
              <a:lnSpc>
                <a:spcPct val="100000"/>
              </a:lnSpc>
              <a:buClr>
                <a:schemeClr val="tx2"/>
              </a:buClr>
              <a:buFont typeface="Wingdings" pitchFamily="2" charset="2"/>
              <a:buChar char="§"/>
              <a:defRPr sz="1300" b="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Line 55"/>
          <p:cNvSpPr>
            <a:spLocks noChangeShapeType="1"/>
          </p:cNvSpPr>
          <p:nvPr userDrawn="1">
            <p:custDataLst>
              <p:tags r:id="rId1"/>
            </p:custDataLst>
          </p:nvPr>
        </p:nvSpPr>
        <p:spPr bwMode="auto">
          <a:xfrm flipH="1">
            <a:off x="554182" y="6454589"/>
            <a:ext cx="9144001" cy="1401"/>
          </a:xfrm>
          <a:prstGeom prst="line">
            <a:avLst/>
          </a:prstGeom>
          <a:noFill/>
          <a:ln w="12700">
            <a:solidFill>
              <a:srgbClr val="1C4372"/>
            </a:solidFill>
            <a:round/>
            <a:headEnd/>
            <a:tailEnd/>
          </a:ln>
        </p:spPr>
        <p:txBody>
          <a:bodyPr wrap="none" lIns="82058" tIns="41029" rIns="82058" bIns="41029" anchor="ctr"/>
          <a:lstStyle/>
          <a:p>
            <a:pPr eaLnBrk="0" hangingPunct="0">
              <a:defRPr/>
            </a:pPr>
            <a:endParaRPr lang="en-US" sz="1800" dirty="0">
              <a:solidFill>
                <a:prstClr val="black"/>
              </a:solidFill>
            </a:endParaRPr>
          </a:p>
        </p:txBody>
      </p:sp>
      <p:sp>
        <p:nvSpPr>
          <p:cNvPr id="10" name="Slide Number Placeholder 3"/>
          <p:cNvSpPr>
            <a:spLocks noGrp="1"/>
          </p:cNvSpPr>
          <p:nvPr>
            <p:ph type="sldNum" sz="quarter" idx="10"/>
          </p:nvPr>
        </p:nvSpPr>
        <p:spPr>
          <a:xfrm>
            <a:off x="5797743" y="6454588"/>
            <a:ext cx="575348" cy="231122"/>
          </a:xfrm>
          <a:prstGeom prst="rect">
            <a:avLst/>
          </a:prstGeom>
        </p:spPr>
        <p:txBody>
          <a:bodyPr/>
          <a:lstStyle>
            <a:lvl1pPr>
              <a:defRPr sz="900" b="1">
                <a:solidFill>
                  <a:schemeClr val="tx1"/>
                </a:solidFill>
                <a:latin typeface="Arial" pitchFamily="34" charset="0"/>
                <a:cs typeface="Arial" pitchFamily="34" charset="0"/>
              </a:defRPr>
            </a:lvl1pPr>
          </a:lstStyle>
          <a:p>
            <a:pPr>
              <a:defRPr/>
            </a:pPr>
            <a:fld id="{DA727643-AE17-4016-8977-334878AEF1CA}" type="slidenum">
              <a:rPr lang="en-US" smtClean="0">
                <a:solidFill>
                  <a:prstClr val="black"/>
                </a:solidFill>
              </a:rPr>
              <a:pPr>
                <a:defRPr/>
              </a:pPr>
              <a:t>‹#›</a:t>
            </a:fld>
            <a:endParaRPr lang="en-US" dirty="0">
              <a:solidFill>
                <a:prstClr val="black"/>
              </a:solidFill>
            </a:endParaRPr>
          </a:p>
        </p:txBody>
      </p:sp>
      <p:pic>
        <p:nvPicPr>
          <p:cNvPr id="12" name="Picture 11"/>
          <p:cNvPicPr>
            <a:picLocks noChangeAspect="1"/>
          </p:cNvPicPr>
          <p:nvPr userDrawn="1"/>
        </p:nvPicPr>
        <p:blipFill rotWithShape="1">
          <a:blip r:embed="rId4" cstate="print">
            <a:extLst>
              <a:ext uri="{28A0092B-C50C-407E-A947-70E740481C1C}">
                <a14:useLocalDpi xmlns:a14="http://schemas.microsoft.com/office/drawing/2010/main" val="0"/>
              </a:ext>
            </a:extLst>
          </a:blip>
          <a:srcRect l="115417" t="180018" r="-115417" b="-101373"/>
          <a:stretch/>
        </p:blipFill>
        <p:spPr>
          <a:xfrm>
            <a:off x="8978515" y="6226270"/>
            <a:ext cx="3228879" cy="459441"/>
          </a:xfrm>
          <a:prstGeom prst="rect">
            <a:avLst/>
          </a:prstGeom>
        </p:spPr>
      </p:pic>
      <p:sp>
        <p:nvSpPr>
          <p:cNvPr id="14" name="Text Box 61"/>
          <p:cNvSpPr txBox="1">
            <a:spLocks noChangeArrowheads="1"/>
          </p:cNvSpPr>
          <p:nvPr userDrawn="1">
            <p:custDataLst>
              <p:tags r:id="rId2"/>
            </p:custDataLst>
          </p:nvPr>
        </p:nvSpPr>
        <p:spPr bwMode="auto">
          <a:xfrm>
            <a:off x="9236364" y="6325721"/>
            <a:ext cx="2971029" cy="201706"/>
          </a:xfrm>
          <a:prstGeom prst="rect">
            <a:avLst/>
          </a:prstGeom>
          <a:noFill/>
          <a:ln w="9525">
            <a:noFill/>
            <a:miter lim="800000"/>
            <a:headEnd/>
            <a:tailEnd/>
          </a:ln>
        </p:spPr>
        <p:txBody>
          <a:bodyPr lIns="0" tIns="41029" rIns="0" bIns="0"/>
          <a:lstStyle/>
          <a:p>
            <a:pPr eaLnBrk="0" hangingPunct="0">
              <a:defRPr/>
            </a:pPr>
            <a:r>
              <a:rPr lang="en-US" sz="1100" cap="small" dirty="0">
                <a:solidFill>
                  <a:srgbClr val="1C4372"/>
                </a:solidFill>
                <a:latin typeface="Copperplate Gothic Bold" pitchFamily="34" charset="0"/>
              </a:rPr>
              <a:t>                 First National</a:t>
            </a:r>
            <a:endParaRPr lang="en-US" sz="1100" dirty="0">
              <a:solidFill>
                <a:srgbClr val="001C5C"/>
              </a:solidFill>
              <a:latin typeface="Copperplate Gothic Bold" pitchFamily="34" charset="0"/>
            </a:endParaRPr>
          </a:p>
        </p:txBody>
      </p:sp>
      <p:sp>
        <p:nvSpPr>
          <p:cNvPr id="11" name="Text Placeholder 2"/>
          <p:cNvSpPr>
            <a:spLocks noGrp="1"/>
          </p:cNvSpPr>
          <p:nvPr>
            <p:ph type="body" idx="11" hasCustomPrompt="1"/>
          </p:nvPr>
        </p:nvSpPr>
        <p:spPr>
          <a:xfrm>
            <a:off x="646546" y="874059"/>
            <a:ext cx="10991273" cy="336176"/>
          </a:xfrm>
        </p:spPr>
        <p:txBody>
          <a:bodyPr anchor="b">
            <a:normAutofit/>
          </a:bodyPr>
          <a:lstStyle>
            <a:lvl1pPr marL="0" indent="0">
              <a:buNone/>
              <a:defRPr sz="1800" b="1">
                <a:latin typeface="Arial" pitchFamily="34" charset="0"/>
                <a:cs typeface="Arial" pitchFamily="34" charset="0"/>
              </a:defRPr>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dirty="0" smtClean="0"/>
              <a:t>Click to edit subtitle</a:t>
            </a:r>
          </a:p>
        </p:txBody>
      </p:sp>
      <p:sp>
        <p:nvSpPr>
          <p:cNvPr id="6" name="Title 1"/>
          <p:cNvSpPr>
            <a:spLocks noGrp="1"/>
          </p:cNvSpPr>
          <p:nvPr>
            <p:ph type="title"/>
          </p:nvPr>
        </p:nvSpPr>
        <p:spPr>
          <a:xfrm>
            <a:off x="646545" y="470647"/>
            <a:ext cx="10972800" cy="459348"/>
          </a:xfrm>
        </p:spPr>
        <p:txBody>
          <a:bodyPr>
            <a:normAutofit/>
          </a:bodyPr>
          <a:lstStyle>
            <a:lvl1pPr algn="l">
              <a:defRPr sz="2500" b="1">
                <a:solidFill>
                  <a:schemeClr val="tx2"/>
                </a:solidFill>
                <a:latin typeface="Arial" pitchFamily="34" charset="0"/>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366893593"/>
      </p:ext>
    </p:extLst>
  </p:cSld>
  <p:clrMapOvr>
    <a:masterClrMapping/>
  </p:clrMapOvr>
  <p:transition spd="slow">
    <p:push dir="u"/>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5DAC7E-FFE4-4012-936D-F9BD205AA5DE}"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BDE936-D1C6-4412-AF2C-7299CDBFAE8B}" type="slidenum">
              <a:rPr lang="en-US" smtClean="0"/>
              <a:t>‹#›</a:t>
            </a:fld>
            <a:endParaRPr lang="en-US"/>
          </a:p>
        </p:txBody>
      </p:sp>
    </p:spTree>
    <p:extLst>
      <p:ext uri="{BB962C8B-B14F-4D97-AF65-F5344CB8AC3E}">
        <p14:creationId xmlns:p14="http://schemas.microsoft.com/office/powerpoint/2010/main" val="23231624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atin typeface="Verdana"/>
              </a:defRPr>
            </a:lvl1pPr>
          </a:lstStyle>
          <a:p>
            <a:pPr defTabSz="457200"/>
            <a:fld id="{4EB9CAC7-8F10-0B4D-BBC6-F8636E93D216}" type="datetimeFigureOut">
              <a:rPr lang="en-US" smtClean="0">
                <a:solidFill>
                  <a:prstClr val="black"/>
                </a:solidFill>
              </a:rPr>
              <a:pPr defTabSz="457200"/>
              <a:t>1/25/2017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B1320B-4D74-E144-AB00-D67885CD47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14368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atin typeface="Verdana"/>
              </a:defRPr>
            </a:lvl1pPr>
          </a:lstStyle>
          <a:p>
            <a:pPr defTabSz="457200"/>
            <a:fld id="{4EB9CAC7-8F10-0B4D-BBC6-F8636E93D216}" type="datetimeFigureOut">
              <a:rPr lang="en-US" smtClean="0">
                <a:solidFill>
                  <a:prstClr val="black"/>
                </a:solidFill>
              </a:rPr>
              <a:pPr defTabSz="457200"/>
              <a:t>1/25/2017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B1320B-4D74-E144-AB00-D67885CD47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943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5DAC7E-FFE4-4012-936D-F9BD205AA5DE}"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BDE936-D1C6-4412-AF2C-7299CDBFAE8B}" type="slidenum">
              <a:rPr lang="en-US" smtClean="0"/>
              <a:t>‹#›</a:t>
            </a:fld>
            <a:endParaRPr lang="en-US"/>
          </a:p>
        </p:txBody>
      </p:sp>
    </p:spTree>
    <p:extLst>
      <p:ext uri="{BB962C8B-B14F-4D97-AF65-F5344CB8AC3E}">
        <p14:creationId xmlns:p14="http://schemas.microsoft.com/office/powerpoint/2010/main" val="2912508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5DAC7E-FFE4-4012-936D-F9BD205AA5DE}" type="datetimeFigureOut">
              <a:rPr lang="en-US" smtClean="0"/>
              <a:t>1/25/2017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BDE936-D1C6-4412-AF2C-7299CDBFAE8B}" type="slidenum">
              <a:rPr lang="en-US" smtClean="0"/>
              <a:t>‹#›</a:t>
            </a:fld>
            <a:endParaRPr lang="en-US"/>
          </a:p>
        </p:txBody>
      </p:sp>
    </p:spTree>
    <p:extLst>
      <p:ext uri="{BB962C8B-B14F-4D97-AF65-F5344CB8AC3E}">
        <p14:creationId xmlns:p14="http://schemas.microsoft.com/office/powerpoint/2010/main" val="3786783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5DAC7E-FFE4-4012-936D-F9BD205AA5DE}" type="datetimeFigureOut">
              <a:rPr lang="en-US" smtClean="0"/>
              <a:t>1/25/2017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BDE936-D1C6-4412-AF2C-7299CDBFAE8B}" type="slidenum">
              <a:rPr lang="en-US" smtClean="0"/>
              <a:t>‹#›</a:t>
            </a:fld>
            <a:endParaRPr lang="en-US"/>
          </a:p>
        </p:txBody>
      </p:sp>
    </p:spTree>
    <p:extLst>
      <p:ext uri="{BB962C8B-B14F-4D97-AF65-F5344CB8AC3E}">
        <p14:creationId xmlns:p14="http://schemas.microsoft.com/office/powerpoint/2010/main" val="679183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5DAC7E-FFE4-4012-936D-F9BD205AA5DE}" type="datetimeFigureOut">
              <a:rPr lang="en-US" smtClean="0"/>
              <a:t>1/25/2017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BDE936-D1C6-4412-AF2C-7299CDBFAE8B}" type="slidenum">
              <a:rPr lang="en-US" smtClean="0"/>
              <a:t>‹#›</a:t>
            </a:fld>
            <a:endParaRPr lang="en-US"/>
          </a:p>
        </p:txBody>
      </p:sp>
    </p:spTree>
    <p:extLst>
      <p:ext uri="{BB962C8B-B14F-4D97-AF65-F5344CB8AC3E}">
        <p14:creationId xmlns:p14="http://schemas.microsoft.com/office/powerpoint/2010/main" val="1452110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5DAC7E-FFE4-4012-936D-F9BD205AA5DE}"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BDE936-D1C6-4412-AF2C-7299CDBFAE8B}" type="slidenum">
              <a:rPr lang="en-US" smtClean="0"/>
              <a:t>‹#›</a:t>
            </a:fld>
            <a:endParaRPr lang="en-US"/>
          </a:p>
        </p:txBody>
      </p:sp>
    </p:spTree>
    <p:extLst>
      <p:ext uri="{BB962C8B-B14F-4D97-AF65-F5344CB8AC3E}">
        <p14:creationId xmlns:p14="http://schemas.microsoft.com/office/powerpoint/2010/main" val="565749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5DAC7E-FFE4-4012-936D-F9BD205AA5DE}"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BDE936-D1C6-4412-AF2C-7299CDBFAE8B}" type="slidenum">
              <a:rPr lang="en-US" smtClean="0"/>
              <a:t>‹#›</a:t>
            </a:fld>
            <a:endParaRPr lang="en-US"/>
          </a:p>
        </p:txBody>
      </p:sp>
    </p:spTree>
    <p:extLst>
      <p:ext uri="{BB962C8B-B14F-4D97-AF65-F5344CB8AC3E}">
        <p14:creationId xmlns:p14="http://schemas.microsoft.com/office/powerpoint/2010/main" val="2416378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3.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4.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5.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6.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7.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28.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2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0.xml"/></Relationships>
</file>

<file path=ppt/slideMasters/_rels/slideMaster21.xml.rels><?xml version="1.0" encoding="UTF-8" standalone="yes"?>
<Relationships xmlns="http://schemas.openxmlformats.org/package/2006/relationships"><Relationship Id="rId3" Type="http://schemas.openxmlformats.org/officeDocument/2006/relationships/theme" Target="../theme/theme21.xml"/><Relationship Id="rId2" Type="http://schemas.openxmlformats.org/officeDocument/2006/relationships/slideLayout" Target="../slideLayouts/slideLayout32.xml"/><Relationship Id="rId1" Type="http://schemas.openxmlformats.org/officeDocument/2006/relationships/slideLayout" Target="../slideLayouts/slideLayout31.xml"/></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2.xml"/><Relationship Id="rId1" Type="http://schemas.openxmlformats.org/officeDocument/2006/relationships/slideLayout" Target="../slideLayouts/slideLayout33.xml"/><Relationship Id="rId5" Type="http://schemas.openxmlformats.org/officeDocument/2006/relationships/image" Target="../media/image4.jpeg"/><Relationship Id="rId4" Type="http://schemas.openxmlformats.org/officeDocument/2006/relationships/image" Target="../media/image3.jpeg"/></Relationships>
</file>

<file path=ppt/slideMasters/_rels/slideMaster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3.xml"/><Relationship Id="rId1" Type="http://schemas.openxmlformats.org/officeDocument/2006/relationships/slideLayout" Target="../slideLayouts/slideLayout34.xml"/><Relationship Id="rId5" Type="http://schemas.openxmlformats.org/officeDocument/2006/relationships/image" Target="../media/image4.jpeg"/><Relationship Id="rId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6.xml"/><Relationship Id="rId1" Type="http://schemas.openxmlformats.org/officeDocument/2006/relationships/slideLayout" Target="../slideLayouts/slideLayout16.xml"/><Relationship Id="rId5" Type="http://schemas.openxmlformats.org/officeDocument/2006/relationships/image" Target="../media/image4.jpeg"/><Relationship Id="rId4" Type="http://schemas.openxmlformats.org/officeDocument/2006/relationships/image" Target="../media/image3.jpe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7.xml"/><Relationship Id="rId1" Type="http://schemas.openxmlformats.org/officeDocument/2006/relationships/slideLayout" Target="../slideLayouts/slideLayout17.xml"/><Relationship Id="rId5" Type="http://schemas.openxmlformats.org/officeDocument/2006/relationships/image" Target="../media/image4.jpeg"/><Relationship Id="rId4" Type="http://schemas.openxmlformats.org/officeDocument/2006/relationships/image" Target="../media/image3.jpe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8.xml"/><Relationship Id="rId1" Type="http://schemas.openxmlformats.org/officeDocument/2006/relationships/slideLayout" Target="../slideLayouts/slideLayout18.xml"/><Relationship Id="rId5" Type="http://schemas.openxmlformats.org/officeDocument/2006/relationships/image" Target="../media/image4.jpeg"/><Relationship Id="rId4" Type="http://schemas.openxmlformats.org/officeDocument/2006/relationships/image" Target="../media/image3.jpeg"/></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DAC7E-FFE4-4012-936D-F9BD205AA5DE}" type="datetimeFigureOut">
              <a:rPr lang="en-US" smtClean="0"/>
              <a:t>1/25/2017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BDE936-D1C6-4412-AF2C-7299CDBFAE8B}" type="slidenum">
              <a:rPr lang="en-US" smtClean="0"/>
              <a:t>‹#›</a:t>
            </a:fld>
            <a:endParaRPr lang="en-US"/>
          </a:p>
        </p:txBody>
      </p:sp>
    </p:spTree>
    <p:extLst>
      <p:ext uri="{BB962C8B-B14F-4D97-AF65-F5344CB8AC3E}">
        <p14:creationId xmlns:p14="http://schemas.microsoft.com/office/powerpoint/2010/main" val="44338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CBFC4E-CEEB-4334-B689-6C0BCED21141}" type="datetimeFigureOut">
              <a:rPr lang="en-US" smtClean="0">
                <a:solidFill>
                  <a:prstClr val="black">
                    <a:tint val="75000"/>
                  </a:prstClr>
                </a:solidFill>
              </a:rPr>
              <a:pPr/>
              <a:t>1/25/2017</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E078AD-D0E5-4517-9AEF-B7E40CA78C5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92154206"/>
      </p:ext>
    </p:extLst>
  </p:cSld>
  <p:clrMap bg1="lt1" tx1="dk1" bg2="lt2" tx2="dk2" accent1="accent1" accent2="accent2" accent3="accent3" accent4="accent4" accent5="accent5" accent6="accent6" hlink="hlink" folHlink="folHlink"/>
  <p:sldLayoutIdLst>
    <p:sldLayoutId id="214748367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CBFC4E-CEEB-4334-B689-6C0BCED21141}" type="datetimeFigureOut">
              <a:rPr lang="en-US" smtClean="0">
                <a:solidFill>
                  <a:prstClr val="black">
                    <a:tint val="75000"/>
                  </a:prstClr>
                </a:solidFill>
              </a:rPr>
              <a:pPr/>
              <a:t>1/25/2017</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E078AD-D0E5-4517-9AEF-B7E40CA78C5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05087993"/>
      </p:ext>
    </p:extLst>
  </p:cSld>
  <p:clrMap bg1="lt1" tx1="dk1" bg2="lt2" tx2="dk2" accent1="accent1" accent2="accent2" accent3="accent3" accent4="accent4" accent5="accent5" accent6="accent6" hlink="hlink" folHlink="folHlink"/>
  <p:sldLayoutIdLst>
    <p:sldLayoutId id="214748368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CBFC4E-CEEB-4334-B689-6C0BCED21141}" type="datetimeFigureOut">
              <a:rPr lang="en-US" smtClean="0">
                <a:solidFill>
                  <a:prstClr val="black">
                    <a:tint val="75000"/>
                  </a:prstClr>
                </a:solidFill>
              </a:rPr>
              <a:pPr/>
              <a:t>1/25/2017</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E078AD-D0E5-4517-9AEF-B7E40CA78C5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14024291"/>
      </p:ext>
    </p:extLst>
  </p:cSld>
  <p:clrMap bg1="lt1" tx1="dk1" bg2="lt2" tx2="dk2" accent1="accent1" accent2="accent2" accent3="accent3" accent4="accent4" accent5="accent5" accent6="accent6" hlink="hlink" folHlink="folHlink"/>
  <p:sldLayoutIdLst>
    <p:sldLayoutId id="214748368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CBFC4E-CEEB-4334-B689-6C0BCED21141}" type="datetimeFigureOut">
              <a:rPr lang="en-US" smtClean="0">
                <a:solidFill>
                  <a:prstClr val="black">
                    <a:tint val="75000"/>
                  </a:prstClr>
                </a:solidFill>
              </a:rPr>
              <a:pPr/>
              <a:t>1/25/2017</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E078AD-D0E5-4517-9AEF-B7E40CA78C5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98751198"/>
      </p:ext>
    </p:extLst>
  </p:cSld>
  <p:clrMap bg1="lt1" tx1="dk1" bg2="lt2" tx2="dk2" accent1="accent1" accent2="accent2" accent3="accent3" accent4="accent4" accent5="accent5" accent6="accent6" hlink="hlink" folHlink="folHlink"/>
  <p:sldLayoutIdLst>
    <p:sldLayoutId id="214748368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CBFC4E-CEEB-4334-B689-6C0BCED21141}" type="datetimeFigureOut">
              <a:rPr lang="en-US" smtClean="0">
                <a:solidFill>
                  <a:prstClr val="black">
                    <a:tint val="75000"/>
                  </a:prstClr>
                </a:solidFill>
              </a:rPr>
              <a:pPr/>
              <a:t>1/25/2017</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E078AD-D0E5-4517-9AEF-B7E40CA78C5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67775129"/>
      </p:ext>
    </p:extLst>
  </p:cSld>
  <p:clrMap bg1="lt1" tx1="dk1" bg2="lt2" tx2="dk2" accent1="accent1" accent2="accent2" accent3="accent3" accent4="accent4" accent5="accent5" accent6="accent6" hlink="hlink" folHlink="folHlink"/>
  <p:sldLayoutIdLst>
    <p:sldLayoutId id="214748368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CBFC4E-CEEB-4334-B689-6C0BCED21141}" type="datetimeFigureOut">
              <a:rPr lang="en-US" smtClean="0">
                <a:solidFill>
                  <a:prstClr val="black">
                    <a:tint val="75000"/>
                  </a:prstClr>
                </a:solidFill>
              </a:rPr>
              <a:pPr/>
              <a:t>1/25/2017</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E078AD-D0E5-4517-9AEF-B7E40CA78C5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79510264"/>
      </p:ext>
    </p:extLst>
  </p:cSld>
  <p:clrMap bg1="lt1" tx1="dk1" bg2="lt2" tx2="dk2" accent1="accent1" accent2="accent2" accent3="accent3" accent4="accent4" accent5="accent5" accent6="accent6" hlink="hlink" folHlink="folHlink"/>
  <p:sldLayoutIdLst>
    <p:sldLayoutId id="214748368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CBFC4E-CEEB-4334-B689-6C0BCED21141}" type="datetimeFigureOut">
              <a:rPr lang="en-US" smtClean="0">
                <a:solidFill>
                  <a:prstClr val="black">
                    <a:tint val="75000"/>
                  </a:prstClr>
                </a:solidFill>
              </a:rPr>
              <a:pPr/>
              <a:t>1/25/2017</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E078AD-D0E5-4517-9AEF-B7E40CA78C5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89013813"/>
      </p:ext>
    </p:extLst>
  </p:cSld>
  <p:clrMap bg1="lt1" tx1="dk1" bg2="lt2" tx2="dk2" accent1="accent1" accent2="accent2" accent3="accent3" accent4="accent4" accent5="accent5" accent6="accent6" hlink="hlink" folHlink="folHlink"/>
  <p:sldLayoutIdLst>
    <p:sldLayoutId id="214748369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CBFC4E-CEEB-4334-B689-6C0BCED21141}" type="datetimeFigureOut">
              <a:rPr lang="en-US" smtClean="0">
                <a:solidFill>
                  <a:prstClr val="black">
                    <a:tint val="75000"/>
                  </a:prstClr>
                </a:solidFill>
              </a:rPr>
              <a:pPr/>
              <a:t>1/25/2017</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E078AD-D0E5-4517-9AEF-B7E40CA78C5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44283512"/>
      </p:ext>
    </p:extLst>
  </p:cSld>
  <p:clrMap bg1="lt1" tx1="dk1" bg2="lt2" tx2="dk2" accent1="accent1" accent2="accent2" accent3="accent3" accent4="accent4" accent5="accent5" accent6="accent6" hlink="hlink" folHlink="folHlink"/>
  <p:sldLayoutIdLst>
    <p:sldLayoutId id="214748369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CBFC4E-CEEB-4334-B689-6C0BCED21141}" type="datetimeFigureOut">
              <a:rPr lang="en-US" smtClean="0">
                <a:solidFill>
                  <a:prstClr val="black">
                    <a:tint val="75000"/>
                  </a:prstClr>
                </a:solidFill>
              </a:rPr>
              <a:pPr/>
              <a:t>1/25/2017</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E078AD-D0E5-4517-9AEF-B7E40CA78C5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74658873"/>
      </p:ext>
    </p:extLst>
  </p:cSld>
  <p:clrMap bg1="lt1" tx1="dk1" bg2="lt2" tx2="dk2" accent1="accent1" accent2="accent2" accent3="accent3" accent4="accent4" accent5="accent5" accent6="accent6" hlink="hlink" folHlink="folHlink"/>
  <p:sldLayoutIdLst>
    <p:sldLayoutId id="214748369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CBFC4E-CEEB-4334-B689-6C0BCED21141}" type="datetimeFigureOut">
              <a:rPr lang="en-US" smtClean="0">
                <a:solidFill>
                  <a:prstClr val="black">
                    <a:tint val="75000"/>
                  </a:prstClr>
                </a:solidFill>
              </a:rPr>
              <a:pPr/>
              <a:t>1/25/2017</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E078AD-D0E5-4517-9AEF-B7E40CA78C5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06569666"/>
      </p:ext>
    </p:extLst>
  </p:cSld>
  <p:clrMap bg1="lt1" tx1="dk1" bg2="lt2" tx2="dk2" accent1="accent1" accent2="accent2" accent3="accent3" accent4="accent4" accent5="accent5" accent6="accent6" hlink="hlink" folHlink="folHlink"/>
  <p:sldLayoutIdLst>
    <p:sldLayoutId id="214748369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304800" y="1066800"/>
            <a:ext cx="11582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28" name="Line 7"/>
          <p:cNvSpPr>
            <a:spLocks noChangeShapeType="1"/>
          </p:cNvSpPr>
          <p:nvPr/>
        </p:nvSpPr>
        <p:spPr bwMode="auto">
          <a:xfrm>
            <a:off x="-8467" y="6413500"/>
            <a:ext cx="12192000"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pPr fontAlgn="base">
              <a:spcBef>
                <a:spcPct val="0"/>
              </a:spcBef>
              <a:spcAft>
                <a:spcPct val="0"/>
              </a:spcAft>
            </a:pPr>
            <a:endParaRPr lang="en-US" sz="1800">
              <a:solidFill>
                <a:prstClr val="black"/>
              </a:solidFill>
              <a:latin typeface="Arial" pitchFamily="34" charset="0"/>
              <a:cs typeface="Arial" pitchFamily="34" charset="0"/>
            </a:endParaRPr>
          </a:p>
        </p:txBody>
      </p:sp>
      <p:sp>
        <p:nvSpPr>
          <p:cNvPr id="1029" name="Line 7"/>
          <p:cNvSpPr>
            <a:spLocks noChangeShapeType="1"/>
          </p:cNvSpPr>
          <p:nvPr/>
        </p:nvSpPr>
        <p:spPr bwMode="auto">
          <a:xfrm>
            <a:off x="-8466" y="436563"/>
            <a:ext cx="12187767"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pPr fontAlgn="base">
              <a:spcBef>
                <a:spcPct val="0"/>
              </a:spcBef>
              <a:spcAft>
                <a:spcPct val="0"/>
              </a:spcAft>
            </a:pPr>
            <a:endParaRPr lang="en-US" sz="1800">
              <a:solidFill>
                <a:prstClr val="black"/>
              </a:solidFill>
              <a:latin typeface="Arial" pitchFamily="34" charset="0"/>
              <a:cs typeface="Arial" pitchFamily="34" charset="0"/>
            </a:endParaRPr>
          </a:p>
        </p:txBody>
      </p:sp>
      <p:sp>
        <p:nvSpPr>
          <p:cNvPr id="11" name="Rectangle 4"/>
          <p:cNvSpPr>
            <a:spLocks noGrp="1" noChangeArrowheads="1"/>
          </p:cNvSpPr>
          <p:nvPr>
            <p:ph type="sldNum" sz="quarter" idx="4"/>
          </p:nvPr>
        </p:nvSpPr>
        <p:spPr bwMode="auto">
          <a:xfrm>
            <a:off x="5490634" y="6494464"/>
            <a:ext cx="1198033" cy="327025"/>
          </a:xfrm>
          <a:prstGeom prst="rect">
            <a:avLst/>
          </a:prstGeom>
          <a:noFill/>
          <a:ln w="9525">
            <a:noFill/>
            <a:miter lim="800000"/>
            <a:headEnd/>
            <a:tailEnd/>
          </a:ln>
        </p:spPr>
        <p:txBody>
          <a:bodyPr vert="horz" wrap="square" lIns="101834" tIns="50917" rIns="101834" bIns="50917" numCol="1" anchor="t" anchorCtr="0" compatLnSpc="1">
            <a:prstTxWarp prst="textNoShape">
              <a:avLst/>
            </a:prstTxWarp>
          </a:bodyPr>
          <a:lstStyle>
            <a:lvl1pPr algn="ctr" eaLnBrk="0" hangingPunct="0">
              <a:defRPr sz="1000" b="0">
                <a:solidFill>
                  <a:srgbClr val="A9B089"/>
                </a:solidFill>
                <a:latin typeface="Verdana" pitchFamily="34" charset="0"/>
                <a:ea typeface="MS PGothic" pitchFamily="34" charset="-128"/>
                <a:cs typeface="Verdana" pitchFamily="34" charset="0"/>
              </a:defRPr>
            </a:lvl1pPr>
          </a:lstStyle>
          <a:p>
            <a:pPr fontAlgn="base">
              <a:spcBef>
                <a:spcPct val="0"/>
              </a:spcBef>
              <a:spcAft>
                <a:spcPct val="0"/>
              </a:spcAft>
              <a:defRPr/>
            </a:pPr>
            <a:fld id="{33844533-A40F-4886-A607-CAE965F8BA1D}" type="slidenum">
              <a:rPr lang="en-US"/>
              <a:pPr fontAlgn="base">
                <a:spcBef>
                  <a:spcPct val="0"/>
                </a:spcBef>
                <a:spcAft>
                  <a:spcPct val="0"/>
                </a:spcAft>
                <a:defRPr/>
              </a:pPr>
              <a:t>‹#›</a:t>
            </a:fld>
            <a:endParaRPr lang="en-US" dirty="0"/>
          </a:p>
        </p:txBody>
      </p:sp>
      <p:sp>
        <p:nvSpPr>
          <p:cNvPr id="1031" name="Title Placeholder 12"/>
          <p:cNvSpPr>
            <a:spLocks noGrp="1"/>
          </p:cNvSpPr>
          <p:nvPr>
            <p:ph type="title"/>
          </p:nvPr>
        </p:nvSpPr>
        <p:spPr bwMode="auto">
          <a:xfrm>
            <a:off x="0" y="23814"/>
            <a:ext cx="118872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pic>
        <p:nvPicPr>
          <p:cNvPr id="10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2952" y="6467475"/>
            <a:ext cx="3829049"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51525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3504220"/>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hf hdr="0" ftr="0" dt="0"/>
  <p:txStyles>
    <p:titleStyle>
      <a:lvl1pPr algn="l" rtl="0" eaLnBrk="0" fontAlgn="base" hangingPunct="0">
        <a:spcBef>
          <a:spcPct val="0"/>
        </a:spcBef>
        <a:spcAft>
          <a:spcPct val="0"/>
        </a:spcAft>
        <a:defRPr sz="1600">
          <a:solidFill>
            <a:schemeClr val="tx2"/>
          </a:solidFill>
          <a:latin typeface="+mj-lt"/>
        </a:defRPr>
      </a:lvl1pPr>
      <a:lvl2pPr algn="l" rtl="0" eaLnBrk="0" fontAlgn="base" hangingPunct="0">
        <a:spcBef>
          <a:spcPct val="0"/>
        </a:spcBef>
        <a:spcAft>
          <a:spcPct val="0"/>
        </a:spcAft>
        <a:defRPr sz="1600">
          <a:solidFill>
            <a:schemeClr val="tx2"/>
          </a:solidFill>
          <a:latin typeface="Georgia" pitchFamily="18" charset="0"/>
        </a:defRPr>
      </a:lvl2pPr>
      <a:lvl3pPr algn="l" rtl="0" eaLnBrk="0" fontAlgn="base" hangingPunct="0">
        <a:spcBef>
          <a:spcPct val="0"/>
        </a:spcBef>
        <a:spcAft>
          <a:spcPct val="0"/>
        </a:spcAft>
        <a:defRPr sz="1600">
          <a:solidFill>
            <a:schemeClr val="tx2"/>
          </a:solidFill>
          <a:latin typeface="Georgia" pitchFamily="18" charset="0"/>
        </a:defRPr>
      </a:lvl3pPr>
      <a:lvl4pPr algn="l" rtl="0" eaLnBrk="0" fontAlgn="base" hangingPunct="0">
        <a:spcBef>
          <a:spcPct val="0"/>
        </a:spcBef>
        <a:spcAft>
          <a:spcPct val="0"/>
        </a:spcAft>
        <a:defRPr sz="1600">
          <a:solidFill>
            <a:schemeClr val="tx2"/>
          </a:solidFill>
          <a:latin typeface="Georgia" pitchFamily="18" charset="0"/>
        </a:defRPr>
      </a:lvl4pPr>
      <a:lvl5pPr algn="l" rtl="0" eaLnBrk="0" fontAlgn="base" hangingPunct="0">
        <a:spcBef>
          <a:spcPct val="0"/>
        </a:spcBef>
        <a:spcAft>
          <a:spcPct val="0"/>
        </a:spcAft>
        <a:defRPr sz="1600">
          <a:solidFill>
            <a:schemeClr val="tx2"/>
          </a:solidFill>
          <a:latin typeface="Georgia" pitchFamily="18" charset="0"/>
        </a:defRPr>
      </a:lvl5pPr>
      <a:lvl6pPr marL="457200" algn="l" rtl="0" fontAlgn="base">
        <a:spcBef>
          <a:spcPct val="0"/>
        </a:spcBef>
        <a:spcAft>
          <a:spcPct val="0"/>
        </a:spcAft>
        <a:defRPr sz="1600">
          <a:solidFill>
            <a:schemeClr val="tx2"/>
          </a:solidFill>
          <a:latin typeface="Georgia" pitchFamily="18" charset="0"/>
        </a:defRPr>
      </a:lvl6pPr>
      <a:lvl7pPr marL="914400" algn="l" rtl="0" fontAlgn="base">
        <a:spcBef>
          <a:spcPct val="0"/>
        </a:spcBef>
        <a:spcAft>
          <a:spcPct val="0"/>
        </a:spcAft>
        <a:defRPr sz="1600">
          <a:solidFill>
            <a:schemeClr val="tx2"/>
          </a:solidFill>
          <a:latin typeface="Georgia" pitchFamily="18" charset="0"/>
        </a:defRPr>
      </a:lvl7pPr>
      <a:lvl8pPr marL="1371600" algn="l" rtl="0" fontAlgn="base">
        <a:spcBef>
          <a:spcPct val="0"/>
        </a:spcBef>
        <a:spcAft>
          <a:spcPct val="0"/>
        </a:spcAft>
        <a:defRPr sz="1600">
          <a:solidFill>
            <a:schemeClr val="tx2"/>
          </a:solidFill>
          <a:latin typeface="Georgia" pitchFamily="18" charset="0"/>
        </a:defRPr>
      </a:lvl8pPr>
      <a:lvl9pPr marL="1828800" algn="l" rtl="0" fontAlgn="base">
        <a:spcBef>
          <a:spcPct val="0"/>
        </a:spcBef>
        <a:spcAft>
          <a:spcPct val="0"/>
        </a:spcAft>
        <a:defRPr sz="1600">
          <a:solidFill>
            <a:schemeClr val="tx2"/>
          </a:solidFill>
          <a:latin typeface="Georgia" pitchFamily="18" charset="0"/>
        </a:defRPr>
      </a:lvl9pPr>
    </p:titleStyle>
    <p:bodyStyle>
      <a:lvl1pPr marL="228600" indent="-228600" algn="l" rtl="0" eaLnBrk="0" fontAlgn="base" hangingPunct="0">
        <a:spcBef>
          <a:spcPts val="200"/>
        </a:spcBef>
        <a:spcAft>
          <a:spcPct val="0"/>
        </a:spcAft>
        <a:buSzPct val="115000"/>
        <a:buFont typeface="Wingdings" pitchFamily="2" charset="2"/>
        <a:buChar char="§"/>
        <a:defRPr sz="1200">
          <a:solidFill>
            <a:schemeClr val="tx1"/>
          </a:solidFill>
          <a:latin typeface="+mn-lt"/>
        </a:defRPr>
      </a:lvl1pPr>
      <a:lvl2pPr marL="457200" indent="-228600" algn="l" rtl="0" eaLnBrk="0" fontAlgn="base" hangingPunct="0">
        <a:spcBef>
          <a:spcPts val="200"/>
        </a:spcBef>
        <a:spcAft>
          <a:spcPct val="0"/>
        </a:spcAft>
        <a:buSzPct val="115000"/>
        <a:buFont typeface="Wingdings" pitchFamily="2" charset="2"/>
        <a:buChar char="§"/>
        <a:defRPr sz="1200">
          <a:solidFill>
            <a:schemeClr val="tx1"/>
          </a:solidFill>
          <a:latin typeface="+mn-lt"/>
        </a:defRPr>
      </a:lvl2pPr>
      <a:lvl3pPr marL="685800" indent="-228600" algn="l" rtl="0" eaLnBrk="0" fontAlgn="base" hangingPunct="0">
        <a:spcBef>
          <a:spcPts val="200"/>
        </a:spcBef>
        <a:spcAft>
          <a:spcPct val="0"/>
        </a:spcAft>
        <a:buSzPct val="115000"/>
        <a:buFont typeface="Wingdings" pitchFamily="2" charset="2"/>
        <a:buChar char="§"/>
        <a:defRPr sz="1000">
          <a:solidFill>
            <a:schemeClr val="tx1"/>
          </a:solidFill>
          <a:latin typeface="+mn-lt"/>
        </a:defRPr>
      </a:lvl3pPr>
      <a:lvl4pPr marL="914400" indent="-228600" algn="l" rtl="0" eaLnBrk="0" fontAlgn="base" hangingPunct="0">
        <a:spcBef>
          <a:spcPts val="200"/>
        </a:spcBef>
        <a:spcAft>
          <a:spcPct val="0"/>
        </a:spcAft>
        <a:buSzPct val="115000"/>
        <a:buFont typeface="Wingdings" pitchFamily="2" charset="2"/>
        <a:buChar char="§"/>
        <a:defRPr sz="1000">
          <a:solidFill>
            <a:schemeClr val="tx1"/>
          </a:solidFill>
          <a:latin typeface="+mn-lt"/>
        </a:defRPr>
      </a:lvl4pPr>
      <a:lvl5pPr marL="1143000" indent="-228600" algn="l" rtl="0" eaLnBrk="0" fontAlgn="base" hangingPunct="0">
        <a:spcBef>
          <a:spcPts val="200"/>
        </a:spcBef>
        <a:spcAft>
          <a:spcPct val="0"/>
        </a:spcAft>
        <a:buSzPct val="115000"/>
        <a:buFont typeface="Wingdings" pitchFamily="2" charset="2"/>
        <a:buChar char="§"/>
        <a:defRPr sz="1000">
          <a:solidFill>
            <a:schemeClr val="tx1"/>
          </a:solidFill>
          <a:latin typeface="+mn-lt"/>
        </a:defRPr>
      </a:lvl5pPr>
      <a:lvl6pPr marL="1600200" indent="-228600" algn="l" rtl="0" fontAlgn="base">
        <a:spcBef>
          <a:spcPts val="200"/>
        </a:spcBef>
        <a:spcAft>
          <a:spcPct val="0"/>
        </a:spcAft>
        <a:buSzPct val="115000"/>
        <a:buFont typeface="Wingdings" pitchFamily="2" charset="2"/>
        <a:buChar char="§"/>
        <a:defRPr sz="1000">
          <a:solidFill>
            <a:schemeClr val="tx1"/>
          </a:solidFill>
          <a:latin typeface="+mn-lt"/>
        </a:defRPr>
      </a:lvl6pPr>
      <a:lvl7pPr marL="2057400" indent="-228600" algn="l" rtl="0" fontAlgn="base">
        <a:spcBef>
          <a:spcPts val="200"/>
        </a:spcBef>
        <a:spcAft>
          <a:spcPct val="0"/>
        </a:spcAft>
        <a:buSzPct val="115000"/>
        <a:buFont typeface="Wingdings" pitchFamily="2" charset="2"/>
        <a:buChar char="§"/>
        <a:defRPr sz="1000">
          <a:solidFill>
            <a:schemeClr val="tx1"/>
          </a:solidFill>
          <a:latin typeface="+mn-lt"/>
        </a:defRPr>
      </a:lvl7pPr>
      <a:lvl8pPr marL="2514600" indent="-228600" algn="l" rtl="0" fontAlgn="base">
        <a:spcBef>
          <a:spcPts val="200"/>
        </a:spcBef>
        <a:spcAft>
          <a:spcPct val="0"/>
        </a:spcAft>
        <a:buSzPct val="115000"/>
        <a:buFont typeface="Wingdings" pitchFamily="2" charset="2"/>
        <a:buChar char="§"/>
        <a:defRPr sz="1000">
          <a:solidFill>
            <a:schemeClr val="tx1"/>
          </a:solidFill>
          <a:latin typeface="+mn-lt"/>
        </a:defRPr>
      </a:lvl8pPr>
      <a:lvl9pPr marL="2971800" indent="-228600" algn="l" rtl="0" fontAlgn="base">
        <a:spcBef>
          <a:spcPts val="200"/>
        </a:spcBef>
        <a:spcAft>
          <a:spcPct val="0"/>
        </a:spcAft>
        <a:buSzPct val="115000"/>
        <a:buFont typeface="Wingdings" pitchFamily="2" charset="2"/>
        <a:buChar char="§"/>
        <a:defRPr sz="1000">
          <a:solidFill>
            <a:schemeClr val="tx1"/>
          </a:solidFill>
          <a:latin typeface="+mn-lt"/>
        </a:defRPr>
      </a:lvl9pPr>
    </p:bodyStyle>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CBFC4E-CEEB-4334-B689-6C0BCED21141}" type="datetimeFigureOut">
              <a:rPr lang="en-US" smtClean="0">
                <a:solidFill>
                  <a:prstClr val="black">
                    <a:tint val="75000"/>
                  </a:prstClr>
                </a:solidFill>
              </a:rPr>
              <a:pPr/>
              <a:t>1/25/2017</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E078AD-D0E5-4517-9AEF-B7E40CA78C5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3936062"/>
      </p:ext>
    </p:extLst>
  </p:cSld>
  <p:clrMap bg1="lt1" tx1="dk1" bg2="lt2" tx2="dk2" accent1="accent1" accent2="accent2" accent3="accent3" accent4="accent4" accent5="accent5" accent6="accent6" hlink="hlink" folHlink="folHlink"/>
  <p:sldLayoutIdLst>
    <p:sldLayoutId id="214748369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CBFC4E-CEEB-4334-B689-6C0BCED21141}" type="datetimeFigureOut">
              <a:rPr lang="en-US" smtClean="0">
                <a:solidFill>
                  <a:prstClr val="black">
                    <a:tint val="75000"/>
                  </a:prstClr>
                </a:solidFill>
              </a:rPr>
              <a:pPr/>
              <a:t>1/25/2017</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E078AD-D0E5-4517-9AEF-B7E40CA78C5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91119067"/>
      </p:ext>
    </p:extLst>
  </p:cSld>
  <p:clrMap bg1="lt1" tx1="dk1" bg2="lt2" tx2="dk2" accent1="accent1" accent2="accent2" accent3="accent3" accent4="accent4" accent5="accent5" accent6="accent6" hlink="hlink" folHlink="folHlink"/>
  <p:sldLayoutIdLst>
    <p:sldLayoutId id="2147483701" r:id="rId1"/>
    <p:sldLayoutId id="214748370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masthead.secondary.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1"/>
            <a:ext cx="12192001" cy="1129273"/>
          </a:xfrm>
          <a:prstGeom prst="rect">
            <a:avLst/>
          </a:prstGeom>
        </p:spPr>
      </p:pic>
      <p:pic>
        <p:nvPicPr>
          <p:cNvPr id="10" name="Picture 9" descr="powerlink.gray.watermark.jpg"/>
          <p:cNvPicPr>
            <a:picLocks noChangeAspect="1"/>
          </p:cNvPicPr>
          <p:nvPr userDrawn="1"/>
        </p:nvPicPr>
        <p:blipFill>
          <a:blip r:embed="rId4"/>
          <a:stretch>
            <a:fillRect/>
          </a:stretch>
        </p:blipFill>
        <p:spPr>
          <a:xfrm>
            <a:off x="609600" y="1482060"/>
            <a:ext cx="3287776" cy="2392680"/>
          </a:xfrm>
          <a:prstGeom prst="rect">
            <a:avLst/>
          </a:prstGeom>
        </p:spPr>
      </p:pic>
      <p:sp>
        <p:nvSpPr>
          <p:cNvPr id="2" name="Title Placeholder 1"/>
          <p:cNvSpPr>
            <a:spLocks noGrp="1"/>
          </p:cNvSpPr>
          <p:nvPr>
            <p:ph type="title"/>
          </p:nvPr>
        </p:nvSpPr>
        <p:spPr>
          <a:xfrm>
            <a:off x="609599" y="1085338"/>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338467" y="2505300"/>
            <a:ext cx="9243932" cy="273888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49253" y="6415708"/>
            <a:ext cx="3860800" cy="365125"/>
          </a:xfrm>
          <a:prstGeom prst="rect">
            <a:avLst/>
          </a:prstGeom>
        </p:spPr>
        <p:txBody>
          <a:bodyPr vert="horz" lIns="91440" tIns="45720" rIns="91440" bIns="45720" rtlCol="0" anchor="ctr"/>
          <a:lstStyle>
            <a:lvl1pPr algn="l">
              <a:defRPr sz="900">
                <a:solidFill>
                  <a:schemeClr val="tx1">
                    <a:tint val="75000"/>
                  </a:schemeClr>
                </a:solidFill>
                <a:latin typeface="Verdana"/>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10425195" y="6415708"/>
            <a:ext cx="1407284" cy="365125"/>
          </a:xfrm>
          <a:prstGeom prst="rect">
            <a:avLst/>
          </a:prstGeom>
        </p:spPr>
        <p:txBody>
          <a:bodyPr vert="horz" lIns="91440" tIns="45720" rIns="91440" bIns="45720" rtlCol="0" anchor="ctr"/>
          <a:lstStyle>
            <a:lvl1pPr algn="r">
              <a:defRPr sz="900">
                <a:solidFill>
                  <a:schemeClr val="tx1">
                    <a:tint val="75000"/>
                  </a:schemeClr>
                </a:solidFill>
                <a:latin typeface="Verdana"/>
              </a:defRPr>
            </a:lvl1pPr>
          </a:lstStyle>
          <a:p>
            <a:pPr defTabSz="457200"/>
            <a:fld id="{4AB1320B-4D74-E144-AB00-D67885CD47E4}" type="slidenum">
              <a:rPr lang="en-US" smtClean="0">
                <a:solidFill>
                  <a:prstClr val="black">
                    <a:tint val="75000"/>
                  </a:prstClr>
                </a:solidFill>
              </a:rPr>
              <a:pPr defTabSz="457200"/>
              <a:t>‹#›</a:t>
            </a:fld>
            <a:endParaRPr lang="en-US" dirty="0">
              <a:solidFill>
                <a:prstClr val="black">
                  <a:tint val="75000"/>
                </a:prstClr>
              </a:solidFill>
            </a:endParaRPr>
          </a:p>
        </p:txBody>
      </p:sp>
      <p:pic>
        <p:nvPicPr>
          <p:cNvPr id="9" name="Picture 8" descr="Econ.bottom bar inside pages.jpg"/>
          <p:cNvPicPr>
            <a:picLocks noChangeAspect="1"/>
          </p:cNvPicPr>
          <p:nvPr userDrawn="1"/>
        </p:nvPicPr>
        <p:blipFill>
          <a:blip r:embed="rId5"/>
          <a:stretch>
            <a:fillRect/>
          </a:stretch>
        </p:blipFill>
        <p:spPr>
          <a:xfrm>
            <a:off x="349253" y="5676204"/>
            <a:ext cx="11492840" cy="844306"/>
          </a:xfrm>
          <a:prstGeom prst="rect">
            <a:avLst/>
          </a:prstGeom>
        </p:spPr>
      </p:pic>
    </p:spTree>
    <p:extLst>
      <p:ext uri="{BB962C8B-B14F-4D97-AF65-F5344CB8AC3E}">
        <p14:creationId xmlns:p14="http://schemas.microsoft.com/office/powerpoint/2010/main" val="381983633"/>
      </p:ext>
    </p:extLst>
  </p:cSld>
  <p:clrMap bg1="lt1" tx1="dk1" bg2="lt2" tx2="dk2" accent1="accent1" accent2="accent2" accent3="accent3" accent4="accent4" accent5="accent5" accent6="accent6" hlink="hlink" folHlink="folHlink"/>
  <p:sldLayoutIdLst>
    <p:sldLayoutId id="2147483704" r:id="rId1"/>
  </p:sldLayoutIdLst>
  <p:txStyles>
    <p:titleStyle>
      <a:lvl1pPr algn="l" defTabSz="457200" rtl="0" eaLnBrk="1" latinLnBrk="0" hangingPunct="1">
        <a:spcBef>
          <a:spcPct val="0"/>
        </a:spcBef>
        <a:buNone/>
        <a:defRPr sz="2200" b="1" kern="1200" cap="all">
          <a:solidFill>
            <a:srgbClr val="0069AA"/>
          </a:solidFill>
          <a:latin typeface="Verdana"/>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lumMod val="50000"/>
              <a:lumOff val="50000"/>
            </a:schemeClr>
          </a:solidFill>
          <a:latin typeface="Verdana"/>
          <a:ea typeface="+mn-ea"/>
          <a:cs typeface="+mn-cs"/>
        </a:defRPr>
      </a:lvl1pPr>
      <a:lvl2pPr marL="742950" indent="-285750" algn="l" defTabSz="457200" rtl="0" eaLnBrk="1" latinLnBrk="0" hangingPunct="1">
        <a:spcBef>
          <a:spcPct val="20000"/>
        </a:spcBef>
        <a:buFont typeface="Arial"/>
        <a:buChar char="–"/>
        <a:defRPr sz="2200" kern="1200">
          <a:solidFill>
            <a:schemeClr val="tx1">
              <a:lumMod val="50000"/>
              <a:lumOff val="50000"/>
            </a:schemeClr>
          </a:solidFill>
          <a:latin typeface="Verdana"/>
          <a:ea typeface="+mn-ea"/>
          <a:cs typeface="+mn-cs"/>
        </a:defRPr>
      </a:lvl2pPr>
      <a:lvl3pPr marL="1143000" indent="-228600" algn="l" defTabSz="457200" rtl="0" eaLnBrk="1" latinLnBrk="0" hangingPunct="1">
        <a:spcBef>
          <a:spcPct val="20000"/>
        </a:spcBef>
        <a:buFont typeface="Arial"/>
        <a:buChar char="•"/>
        <a:defRPr sz="2000" kern="1200">
          <a:solidFill>
            <a:schemeClr val="tx1">
              <a:lumMod val="50000"/>
              <a:lumOff val="50000"/>
            </a:schemeClr>
          </a:solidFill>
          <a:latin typeface="Verdana"/>
          <a:ea typeface="+mn-ea"/>
          <a:cs typeface="+mn-cs"/>
        </a:defRPr>
      </a:lvl3pPr>
      <a:lvl4pPr marL="1600200" indent="-228600" algn="l" defTabSz="457200" rtl="0" eaLnBrk="1" latinLnBrk="0" hangingPunct="1">
        <a:spcBef>
          <a:spcPct val="20000"/>
        </a:spcBef>
        <a:buFont typeface="Arial"/>
        <a:buChar char="–"/>
        <a:defRPr sz="1800" kern="1200">
          <a:solidFill>
            <a:schemeClr val="tx1">
              <a:lumMod val="50000"/>
              <a:lumOff val="50000"/>
            </a:schemeClr>
          </a:solidFill>
          <a:latin typeface="Verdana"/>
          <a:ea typeface="+mn-ea"/>
          <a:cs typeface="+mn-cs"/>
        </a:defRPr>
      </a:lvl4pPr>
      <a:lvl5pPr marL="2057400" indent="-228600" algn="l" defTabSz="457200" rtl="0" eaLnBrk="1" latinLnBrk="0" hangingPunct="1">
        <a:spcBef>
          <a:spcPct val="20000"/>
        </a:spcBef>
        <a:buFont typeface="Arial"/>
        <a:buChar char="»"/>
        <a:defRPr sz="1800" kern="1200">
          <a:solidFill>
            <a:schemeClr val="tx1">
              <a:lumMod val="50000"/>
              <a:lumOff val="50000"/>
            </a:schemeClr>
          </a:solidFill>
          <a:latin typeface="Verdan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masthead.secondary.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1"/>
            <a:ext cx="12192001" cy="1129273"/>
          </a:xfrm>
          <a:prstGeom prst="rect">
            <a:avLst/>
          </a:prstGeom>
        </p:spPr>
      </p:pic>
      <p:pic>
        <p:nvPicPr>
          <p:cNvPr id="10" name="Picture 9" descr="powerlink.gray.watermark.jpg"/>
          <p:cNvPicPr>
            <a:picLocks noChangeAspect="1"/>
          </p:cNvPicPr>
          <p:nvPr userDrawn="1"/>
        </p:nvPicPr>
        <p:blipFill>
          <a:blip r:embed="rId4"/>
          <a:stretch>
            <a:fillRect/>
          </a:stretch>
        </p:blipFill>
        <p:spPr>
          <a:xfrm>
            <a:off x="609600" y="1482060"/>
            <a:ext cx="3287776" cy="2392680"/>
          </a:xfrm>
          <a:prstGeom prst="rect">
            <a:avLst/>
          </a:prstGeom>
        </p:spPr>
      </p:pic>
      <p:sp>
        <p:nvSpPr>
          <p:cNvPr id="2" name="Title Placeholder 1"/>
          <p:cNvSpPr>
            <a:spLocks noGrp="1"/>
          </p:cNvSpPr>
          <p:nvPr>
            <p:ph type="title"/>
          </p:nvPr>
        </p:nvSpPr>
        <p:spPr>
          <a:xfrm>
            <a:off x="609599" y="1085338"/>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338467" y="2505300"/>
            <a:ext cx="9243932" cy="273888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49253" y="6415708"/>
            <a:ext cx="3860800" cy="365125"/>
          </a:xfrm>
          <a:prstGeom prst="rect">
            <a:avLst/>
          </a:prstGeom>
        </p:spPr>
        <p:txBody>
          <a:bodyPr vert="horz" lIns="91440" tIns="45720" rIns="91440" bIns="45720" rtlCol="0" anchor="ctr"/>
          <a:lstStyle>
            <a:lvl1pPr algn="l">
              <a:defRPr sz="900">
                <a:solidFill>
                  <a:schemeClr val="tx1">
                    <a:tint val="75000"/>
                  </a:schemeClr>
                </a:solidFill>
                <a:latin typeface="Verdana"/>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10425195" y="6415708"/>
            <a:ext cx="1407284" cy="365125"/>
          </a:xfrm>
          <a:prstGeom prst="rect">
            <a:avLst/>
          </a:prstGeom>
        </p:spPr>
        <p:txBody>
          <a:bodyPr vert="horz" lIns="91440" tIns="45720" rIns="91440" bIns="45720" rtlCol="0" anchor="ctr"/>
          <a:lstStyle>
            <a:lvl1pPr algn="r">
              <a:defRPr sz="900">
                <a:solidFill>
                  <a:schemeClr val="tx1">
                    <a:tint val="75000"/>
                  </a:schemeClr>
                </a:solidFill>
                <a:latin typeface="Verdana"/>
              </a:defRPr>
            </a:lvl1pPr>
          </a:lstStyle>
          <a:p>
            <a:pPr defTabSz="457200"/>
            <a:fld id="{4AB1320B-4D74-E144-AB00-D67885CD47E4}" type="slidenum">
              <a:rPr lang="en-US" smtClean="0">
                <a:solidFill>
                  <a:prstClr val="black">
                    <a:tint val="75000"/>
                  </a:prstClr>
                </a:solidFill>
              </a:rPr>
              <a:pPr defTabSz="457200"/>
              <a:t>‹#›</a:t>
            </a:fld>
            <a:endParaRPr lang="en-US" dirty="0">
              <a:solidFill>
                <a:prstClr val="black">
                  <a:tint val="75000"/>
                </a:prstClr>
              </a:solidFill>
            </a:endParaRPr>
          </a:p>
        </p:txBody>
      </p:sp>
      <p:pic>
        <p:nvPicPr>
          <p:cNvPr id="9" name="Picture 8" descr="Econ.bottom bar inside pages.jpg"/>
          <p:cNvPicPr>
            <a:picLocks noChangeAspect="1"/>
          </p:cNvPicPr>
          <p:nvPr userDrawn="1"/>
        </p:nvPicPr>
        <p:blipFill>
          <a:blip r:embed="rId5"/>
          <a:stretch>
            <a:fillRect/>
          </a:stretch>
        </p:blipFill>
        <p:spPr>
          <a:xfrm>
            <a:off x="349253" y="5676204"/>
            <a:ext cx="11492840" cy="844306"/>
          </a:xfrm>
          <a:prstGeom prst="rect">
            <a:avLst/>
          </a:prstGeom>
        </p:spPr>
      </p:pic>
    </p:spTree>
    <p:extLst>
      <p:ext uri="{BB962C8B-B14F-4D97-AF65-F5344CB8AC3E}">
        <p14:creationId xmlns:p14="http://schemas.microsoft.com/office/powerpoint/2010/main" val="466217543"/>
      </p:ext>
    </p:extLst>
  </p:cSld>
  <p:clrMap bg1="lt1" tx1="dk1" bg2="lt2" tx2="dk2" accent1="accent1" accent2="accent2" accent3="accent3" accent4="accent4" accent5="accent5" accent6="accent6" hlink="hlink" folHlink="folHlink"/>
  <p:sldLayoutIdLst>
    <p:sldLayoutId id="2147483706" r:id="rId1"/>
  </p:sldLayoutIdLst>
  <p:txStyles>
    <p:titleStyle>
      <a:lvl1pPr algn="l" defTabSz="457200" rtl="0" eaLnBrk="1" latinLnBrk="0" hangingPunct="1">
        <a:spcBef>
          <a:spcPct val="0"/>
        </a:spcBef>
        <a:buNone/>
        <a:defRPr sz="2200" b="1" kern="1200" cap="all">
          <a:solidFill>
            <a:srgbClr val="0069AA"/>
          </a:solidFill>
          <a:latin typeface="Verdana"/>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lumMod val="50000"/>
              <a:lumOff val="50000"/>
            </a:schemeClr>
          </a:solidFill>
          <a:latin typeface="Verdana"/>
          <a:ea typeface="+mn-ea"/>
          <a:cs typeface="+mn-cs"/>
        </a:defRPr>
      </a:lvl1pPr>
      <a:lvl2pPr marL="742950" indent="-285750" algn="l" defTabSz="457200" rtl="0" eaLnBrk="1" latinLnBrk="0" hangingPunct="1">
        <a:spcBef>
          <a:spcPct val="20000"/>
        </a:spcBef>
        <a:buFont typeface="Arial"/>
        <a:buChar char="–"/>
        <a:defRPr sz="2200" kern="1200">
          <a:solidFill>
            <a:schemeClr val="tx1">
              <a:lumMod val="50000"/>
              <a:lumOff val="50000"/>
            </a:schemeClr>
          </a:solidFill>
          <a:latin typeface="Verdana"/>
          <a:ea typeface="+mn-ea"/>
          <a:cs typeface="+mn-cs"/>
        </a:defRPr>
      </a:lvl2pPr>
      <a:lvl3pPr marL="1143000" indent="-228600" algn="l" defTabSz="457200" rtl="0" eaLnBrk="1" latinLnBrk="0" hangingPunct="1">
        <a:spcBef>
          <a:spcPct val="20000"/>
        </a:spcBef>
        <a:buFont typeface="Arial"/>
        <a:buChar char="•"/>
        <a:defRPr sz="2000" kern="1200">
          <a:solidFill>
            <a:schemeClr val="tx1">
              <a:lumMod val="50000"/>
              <a:lumOff val="50000"/>
            </a:schemeClr>
          </a:solidFill>
          <a:latin typeface="Verdana"/>
          <a:ea typeface="+mn-ea"/>
          <a:cs typeface="+mn-cs"/>
        </a:defRPr>
      </a:lvl3pPr>
      <a:lvl4pPr marL="1600200" indent="-228600" algn="l" defTabSz="457200" rtl="0" eaLnBrk="1" latinLnBrk="0" hangingPunct="1">
        <a:spcBef>
          <a:spcPct val="20000"/>
        </a:spcBef>
        <a:buFont typeface="Arial"/>
        <a:buChar char="–"/>
        <a:defRPr sz="1800" kern="1200">
          <a:solidFill>
            <a:schemeClr val="tx1">
              <a:lumMod val="50000"/>
              <a:lumOff val="50000"/>
            </a:schemeClr>
          </a:solidFill>
          <a:latin typeface="Verdana"/>
          <a:ea typeface="+mn-ea"/>
          <a:cs typeface="+mn-cs"/>
        </a:defRPr>
      </a:lvl4pPr>
      <a:lvl5pPr marL="2057400" indent="-228600" algn="l" defTabSz="457200" rtl="0" eaLnBrk="1" latinLnBrk="0" hangingPunct="1">
        <a:spcBef>
          <a:spcPct val="20000"/>
        </a:spcBef>
        <a:buFont typeface="Arial"/>
        <a:buChar char="»"/>
        <a:defRPr sz="1800" kern="1200">
          <a:solidFill>
            <a:schemeClr val="tx1">
              <a:lumMod val="50000"/>
              <a:lumOff val="50000"/>
            </a:schemeClr>
          </a:solidFill>
          <a:latin typeface="Verdan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304800" y="1066800"/>
            <a:ext cx="11582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28" name="Line 7"/>
          <p:cNvSpPr>
            <a:spLocks noChangeShapeType="1"/>
          </p:cNvSpPr>
          <p:nvPr/>
        </p:nvSpPr>
        <p:spPr bwMode="auto">
          <a:xfrm>
            <a:off x="-8467" y="6413500"/>
            <a:ext cx="12192000"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pPr fontAlgn="base">
              <a:spcBef>
                <a:spcPct val="0"/>
              </a:spcBef>
              <a:spcAft>
                <a:spcPct val="0"/>
              </a:spcAft>
            </a:pPr>
            <a:endParaRPr lang="en-US" sz="1800">
              <a:solidFill>
                <a:prstClr val="black"/>
              </a:solidFill>
              <a:latin typeface="Arial" pitchFamily="34" charset="0"/>
              <a:cs typeface="Arial" pitchFamily="34" charset="0"/>
            </a:endParaRPr>
          </a:p>
        </p:txBody>
      </p:sp>
      <p:sp>
        <p:nvSpPr>
          <p:cNvPr id="1029" name="Line 7"/>
          <p:cNvSpPr>
            <a:spLocks noChangeShapeType="1"/>
          </p:cNvSpPr>
          <p:nvPr/>
        </p:nvSpPr>
        <p:spPr bwMode="auto">
          <a:xfrm>
            <a:off x="-8466" y="436563"/>
            <a:ext cx="12187767"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pPr fontAlgn="base">
              <a:spcBef>
                <a:spcPct val="0"/>
              </a:spcBef>
              <a:spcAft>
                <a:spcPct val="0"/>
              </a:spcAft>
            </a:pPr>
            <a:endParaRPr lang="en-US" sz="1800">
              <a:solidFill>
                <a:prstClr val="black"/>
              </a:solidFill>
              <a:latin typeface="Arial" pitchFamily="34" charset="0"/>
              <a:cs typeface="Arial" pitchFamily="34" charset="0"/>
            </a:endParaRPr>
          </a:p>
        </p:txBody>
      </p:sp>
      <p:sp>
        <p:nvSpPr>
          <p:cNvPr id="11" name="Rectangle 4"/>
          <p:cNvSpPr>
            <a:spLocks noGrp="1" noChangeArrowheads="1"/>
          </p:cNvSpPr>
          <p:nvPr>
            <p:ph type="sldNum" sz="quarter" idx="4"/>
          </p:nvPr>
        </p:nvSpPr>
        <p:spPr bwMode="auto">
          <a:xfrm>
            <a:off x="5490634" y="6494464"/>
            <a:ext cx="1198033" cy="327025"/>
          </a:xfrm>
          <a:prstGeom prst="rect">
            <a:avLst/>
          </a:prstGeom>
          <a:noFill/>
          <a:ln w="9525">
            <a:noFill/>
            <a:miter lim="800000"/>
            <a:headEnd/>
            <a:tailEnd/>
          </a:ln>
        </p:spPr>
        <p:txBody>
          <a:bodyPr vert="horz" wrap="square" lIns="101834" tIns="50917" rIns="101834" bIns="50917" numCol="1" anchor="t" anchorCtr="0" compatLnSpc="1">
            <a:prstTxWarp prst="textNoShape">
              <a:avLst/>
            </a:prstTxWarp>
          </a:bodyPr>
          <a:lstStyle>
            <a:lvl1pPr algn="ctr" eaLnBrk="0" hangingPunct="0">
              <a:defRPr sz="1000" b="0">
                <a:solidFill>
                  <a:srgbClr val="A9B089"/>
                </a:solidFill>
                <a:latin typeface="Verdana" pitchFamily="34" charset="0"/>
                <a:ea typeface="MS PGothic" pitchFamily="34" charset="-128"/>
                <a:cs typeface="Verdana" pitchFamily="34" charset="0"/>
              </a:defRPr>
            </a:lvl1pPr>
          </a:lstStyle>
          <a:p>
            <a:pPr fontAlgn="base">
              <a:spcBef>
                <a:spcPct val="0"/>
              </a:spcBef>
              <a:spcAft>
                <a:spcPct val="0"/>
              </a:spcAft>
              <a:defRPr/>
            </a:pPr>
            <a:fld id="{33844533-A40F-4886-A607-CAE965F8BA1D}" type="slidenum">
              <a:rPr lang="en-US"/>
              <a:pPr fontAlgn="base">
                <a:spcBef>
                  <a:spcPct val="0"/>
                </a:spcBef>
                <a:spcAft>
                  <a:spcPct val="0"/>
                </a:spcAft>
                <a:defRPr/>
              </a:pPr>
              <a:t>‹#›</a:t>
            </a:fld>
            <a:endParaRPr lang="en-US" dirty="0"/>
          </a:p>
        </p:txBody>
      </p:sp>
      <p:sp>
        <p:nvSpPr>
          <p:cNvPr id="1031" name="Title Placeholder 12"/>
          <p:cNvSpPr>
            <a:spLocks noGrp="1"/>
          </p:cNvSpPr>
          <p:nvPr>
            <p:ph type="title"/>
          </p:nvPr>
        </p:nvSpPr>
        <p:spPr bwMode="auto">
          <a:xfrm>
            <a:off x="0" y="23814"/>
            <a:ext cx="118872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pic>
        <p:nvPicPr>
          <p:cNvPr id="10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2952" y="6467475"/>
            <a:ext cx="3829049"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51525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7964078"/>
      </p:ext>
    </p:extLst>
  </p:cSld>
  <p:clrMap bg1="lt1" tx1="dk1" bg2="lt2" tx2="dk2" accent1="accent1" accent2="accent2" accent3="accent3" accent4="accent4" accent5="accent5" accent6="accent6" hlink="hlink" folHlink="folHlink"/>
  <p:sldLayoutIdLst>
    <p:sldLayoutId id="2147483663" r:id="rId1"/>
  </p:sldLayoutIdLst>
  <p:timing>
    <p:tnLst>
      <p:par>
        <p:cTn id="1" dur="indefinite" restart="never" nodeType="tmRoot"/>
      </p:par>
    </p:tnLst>
  </p:timing>
  <p:hf hdr="0" ftr="0" dt="0"/>
  <p:txStyles>
    <p:titleStyle>
      <a:lvl1pPr algn="l" rtl="0" eaLnBrk="0" fontAlgn="base" hangingPunct="0">
        <a:spcBef>
          <a:spcPct val="0"/>
        </a:spcBef>
        <a:spcAft>
          <a:spcPct val="0"/>
        </a:spcAft>
        <a:defRPr sz="1600">
          <a:solidFill>
            <a:schemeClr val="tx2"/>
          </a:solidFill>
          <a:latin typeface="+mj-lt"/>
        </a:defRPr>
      </a:lvl1pPr>
      <a:lvl2pPr algn="l" rtl="0" eaLnBrk="0" fontAlgn="base" hangingPunct="0">
        <a:spcBef>
          <a:spcPct val="0"/>
        </a:spcBef>
        <a:spcAft>
          <a:spcPct val="0"/>
        </a:spcAft>
        <a:defRPr sz="1600">
          <a:solidFill>
            <a:schemeClr val="tx2"/>
          </a:solidFill>
          <a:latin typeface="Georgia" pitchFamily="18" charset="0"/>
        </a:defRPr>
      </a:lvl2pPr>
      <a:lvl3pPr algn="l" rtl="0" eaLnBrk="0" fontAlgn="base" hangingPunct="0">
        <a:spcBef>
          <a:spcPct val="0"/>
        </a:spcBef>
        <a:spcAft>
          <a:spcPct val="0"/>
        </a:spcAft>
        <a:defRPr sz="1600">
          <a:solidFill>
            <a:schemeClr val="tx2"/>
          </a:solidFill>
          <a:latin typeface="Georgia" pitchFamily="18" charset="0"/>
        </a:defRPr>
      </a:lvl3pPr>
      <a:lvl4pPr algn="l" rtl="0" eaLnBrk="0" fontAlgn="base" hangingPunct="0">
        <a:spcBef>
          <a:spcPct val="0"/>
        </a:spcBef>
        <a:spcAft>
          <a:spcPct val="0"/>
        </a:spcAft>
        <a:defRPr sz="1600">
          <a:solidFill>
            <a:schemeClr val="tx2"/>
          </a:solidFill>
          <a:latin typeface="Georgia" pitchFamily="18" charset="0"/>
        </a:defRPr>
      </a:lvl4pPr>
      <a:lvl5pPr algn="l" rtl="0" eaLnBrk="0" fontAlgn="base" hangingPunct="0">
        <a:spcBef>
          <a:spcPct val="0"/>
        </a:spcBef>
        <a:spcAft>
          <a:spcPct val="0"/>
        </a:spcAft>
        <a:defRPr sz="1600">
          <a:solidFill>
            <a:schemeClr val="tx2"/>
          </a:solidFill>
          <a:latin typeface="Georgia" pitchFamily="18" charset="0"/>
        </a:defRPr>
      </a:lvl5pPr>
      <a:lvl6pPr marL="457200" algn="l" rtl="0" fontAlgn="base">
        <a:spcBef>
          <a:spcPct val="0"/>
        </a:spcBef>
        <a:spcAft>
          <a:spcPct val="0"/>
        </a:spcAft>
        <a:defRPr sz="1600">
          <a:solidFill>
            <a:schemeClr val="tx2"/>
          </a:solidFill>
          <a:latin typeface="Georgia" pitchFamily="18" charset="0"/>
        </a:defRPr>
      </a:lvl6pPr>
      <a:lvl7pPr marL="914400" algn="l" rtl="0" fontAlgn="base">
        <a:spcBef>
          <a:spcPct val="0"/>
        </a:spcBef>
        <a:spcAft>
          <a:spcPct val="0"/>
        </a:spcAft>
        <a:defRPr sz="1600">
          <a:solidFill>
            <a:schemeClr val="tx2"/>
          </a:solidFill>
          <a:latin typeface="Georgia" pitchFamily="18" charset="0"/>
        </a:defRPr>
      </a:lvl7pPr>
      <a:lvl8pPr marL="1371600" algn="l" rtl="0" fontAlgn="base">
        <a:spcBef>
          <a:spcPct val="0"/>
        </a:spcBef>
        <a:spcAft>
          <a:spcPct val="0"/>
        </a:spcAft>
        <a:defRPr sz="1600">
          <a:solidFill>
            <a:schemeClr val="tx2"/>
          </a:solidFill>
          <a:latin typeface="Georgia" pitchFamily="18" charset="0"/>
        </a:defRPr>
      </a:lvl8pPr>
      <a:lvl9pPr marL="1828800" algn="l" rtl="0" fontAlgn="base">
        <a:spcBef>
          <a:spcPct val="0"/>
        </a:spcBef>
        <a:spcAft>
          <a:spcPct val="0"/>
        </a:spcAft>
        <a:defRPr sz="1600">
          <a:solidFill>
            <a:schemeClr val="tx2"/>
          </a:solidFill>
          <a:latin typeface="Georgia" pitchFamily="18" charset="0"/>
        </a:defRPr>
      </a:lvl9pPr>
    </p:titleStyle>
    <p:bodyStyle>
      <a:lvl1pPr marL="228600" indent="-228600" algn="l" rtl="0" eaLnBrk="0" fontAlgn="base" hangingPunct="0">
        <a:spcBef>
          <a:spcPts val="200"/>
        </a:spcBef>
        <a:spcAft>
          <a:spcPct val="0"/>
        </a:spcAft>
        <a:buSzPct val="115000"/>
        <a:buFont typeface="Wingdings" pitchFamily="2" charset="2"/>
        <a:buChar char="§"/>
        <a:defRPr sz="1200">
          <a:solidFill>
            <a:schemeClr val="tx1"/>
          </a:solidFill>
          <a:latin typeface="+mn-lt"/>
        </a:defRPr>
      </a:lvl1pPr>
      <a:lvl2pPr marL="457200" indent="-228600" algn="l" rtl="0" eaLnBrk="0" fontAlgn="base" hangingPunct="0">
        <a:spcBef>
          <a:spcPts val="200"/>
        </a:spcBef>
        <a:spcAft>
          <a:spcPct val="0"/>
        </a:spcAft>
        <a:buSzPct val="115000"/>
        <a:buFont typeface="Wingdings" pitchFamily="2" charset="2"/>
        <a:buChar char="§"/>
        <a:defRPr sz="1200">
          <a:solidFill>
            <a:schemeClr val="tx1"/>
          </a:solidFill>
          <a:latin typeface="+mn-lt"/>
        </a:defRPr>
      </a:lvl2pPr>
      <a:lvl3pPr marL="685800" indent="-228600" algn="l" rtl="0" eaLnBrk="0" fontAlgn="base" hangingPunct="0">
        <a:spcBef>
          <a:spcPts val="200"/>
        </a:spcBef>
        <a:spcAft>
          <a:spcPct val="0"/>
        </a:spcAft>
        <a:buSzPct val="115000"/>
        <a:buFont typeface="Wingdings" pitchFamily="2" charset="2"/>
        <a:buChar char="§"/>
        <a:defRPr sz="1000">
          <a:solidFill>
            <a:schemeClr val="tx1"/>
          </a:solidFill>
          <a:latin typeface="+mn-lt"/>
        </a:defRPr>
      </a:lvl3pPr>
      <a:lvl4pPr marL="914400" indent="-228600" algn="l" rtl="0" eaLnBrk="0" fontAlgn="base" hangingPunct="0">
        <a:spcBef>
          <a:spcPts val="200"/>
        </a:spcBef>
        <a:spcAft>
          <a:spcPct val="0"/>
        </a:spcAft>
        <a:buSzPct val="115000"/>
        <a:buFont typeface="Wingdings" pitchFamily="2" charset="2"/>
        <a:buChar char="§"/>
        <a:defRPr sz="1000">
          <a:solidFill>
            <a:schemeClr val="tx1"/>
          </a:solidFill>
          <a:latin typeface="+mn-lt"/>
        </a:defRPr>
      </a:lvl4pPr>
      <a:lvl5pPr marL="1143000" indent="-228600" algn="l" rtl="0" eaLnBrk="0" fontAlgn="base" hangingPunct="0">
        <a:spcBef>
          <a:spcPts val="200"/>
        </a:spcBef>
        <a:spcAft>
          <a:spcPct val="0"/>
        </a:spcAft>
        <a:buSzPct val="115000"/>
        <a:buFont typeface="Wingdings" pitchFamily="2" charset="2"/>
        <a:buChar char="§"/>
        <a:defRPr sz="1000">
          <a:solidFill>
            <a:schemeClr val="tx1"/>
          </a:solidFill>
          <a:latin typeface="+mn-lt"/>
        </a:defRPr>
      </a:lvl5pPr>
      <a:lvl6pPr marL="1600200" indent="-228600" algn="l" rtl="0" fontAlgn="base">
        <a:spcBef>
          <a:spcPts val="200"/>
        </a:spcBef>
        <a:spcAft>
          <a:spcPct val="0"/>
        </a:spcAft>
        <a:buSzPct val="115000"/>
        <a:buFont typeface="Wingdings" pitchFamily="2" charset="2"/>
        <a:buChar char="§"/>
        <a:defRPr sz="1000">
          <a:solidFill>
            <a:schemeClr val="tx1"/>
          </a:solidFill>
          <a:latin typeface="+mn-lt"/>
        </a:defRPr>
      </a:lvl6pPr>
      <a:lvl7pPr marL="2057400" indent="-228600" algn="l" rtl="0" fontAlgn="base">
        <a:spcBef>
          <a:spcPts val="200"/>
        </a:spcBef>
        <a:spcAft>
          <a:spcPct val="0"/>
        </a:spcAft>
        <a:buSzPct val="115000"/>
        <a:buFont typeface="Wingdings" pitchFamily="2" charset="2"/>
        <a:buChar char="§"/>
        <a:defRPr sz="1000">
          <a:solidFill>
            <a:schemeClr val="tx1"/>
          </a:solidFill>
          <a:latin typeface="+mn-lt"/>
        </a:defRPr>
      </a:lvl7pPr>
      <a:lvl8pPr marL="2514600" indent="-228600" algn="l" rtl="0" fontAlgn="base">
        <a:spcBef>
          <a:spcPts val="200"/>
        </a:spcBef>
        <a:spcAft>
          <a:spcPct val="0"/>
        </a:spcAft>
        <a:buSzPct val="115000"/>
        <a:buFont typeface="Wingdings" pitchFamily="2" charset="2"/>
        <a:buChar char="§"/>
        <a:defRPr sz="1000">
          <a:solidFill>
            <a:schemeClr val="tx1"/>
          </a:solidFill>
          <a:latin typeface="+mn-lt"/>
        </a:defRPr>
      </a:lvl8pPr>
      <a:lvl9pPr marL="2971800" indent="-228600" algn="l" rtl="0" fontAlgn="base">
        <a:spcBef>
          <a:spcPts val="200"/>
        </a:spcBef>
        <a:spcAft>
          <a:spcPct val="0"/>
        </a:spcAft>
        <a:buSzPct val="115000"/>
        <a:buFont typeface="Wingdings" pitchFamily="2" charset="2"/>
        <a:buChar char="§"/>
        <a:defRPr sz="1000">
          <a:solidFill>
            <a:schemeClr val="tx1"/>
          </a:solidFill>
          <a:latin typeface="+mn-lt"/>
        </a:defRPr>
      </a:lvl9pPr>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304800" y="1066800"/>
            <a:ext cx="11582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28" name="Line 7"/>
          <p:cNvSpPr>
            <a:spLocks noChangeShapeType="1"/>
          </p:cNvSpPr>
          <p:nvPr/>
        </p:nvSpPr>
        <p:spPr bwMode="auto">
          <a:xfrm>
            <a:off x="-8467" y="6413500"/>
            <a:ext cx="12192000"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pPr fontAlgn="base">
              <a:spcBef>
                <a:spcPct val="0"/>
              </a:spcBef>
              <a:spcAft>
                <a:spcPct val="0"/>
              </a:spcAft>
            </a:pPr>
            <a:endParaRPr lang="en-US" sz="1800">
              <a:solidFill>
                <a:prstClr val="black"/>
              </a:solidFill>
              <a:latin typeface="Arial" pitchFamily="34" charset="0"/>
              <a:cs typeface="Arial" pitchFamily="34" charset="0"/>
            </a:endParaRPr>
          </a:p>
        </p:txBody>
      </p:sp>
      <p:sp>
        <p:nvSpPr>
          <p:cNvPr id="1029" name="Line 7"/>
          <p:cNvSpPr>
            <a:spLocks noChangeShapeType="1"/>
          </p:cNvSpPr>
          <p:nvPr/>
        </p:nvSpPr>
        <p:spPr bwMode="auto">
          <a:xfrm>
            <a:off x="-8466" y="436563"/>
            <a:ext cx="12187767"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pPr fontAlgn="base">
              <a:spcBef>
                <a:spcPct val="0"/>
              </a:spcBef>
              <a:spcAft>
                <a:spcPct val="0"/>
              </a:spcAft>
            </a:pPr>
            <a:endParaRPr lang="en-US" sz="1800">
              <a:solidFill>
                <a:prstClr val="black"/>
              </a:solidFill>
              <a:latin typeface="Arial" pitchFamily="34" charset="0"/>
              <a:cs typeface="Arial" pitchFamily="34" charset="0"/>
            </a:endParaRPr>
          </a:p>
        </p:txBody>
      </p:sp>
      <p:sp>
        <p:nvSpPr>
          <p:cNvPr id="11" name="Rectangle 4"/>
          <p:cNvSpPr>
            <a:spLocks noGrp="1" noChangeArrowheads="1"/>
          </p:cNvSpPr>
          <p:nvPr>
            <p:ph type="sldNum" sz="quarter" idx="4"/>
          </p:nvPr>
        </p:nvSpPr>
        <p:spPr bwMode="auto">
          <a:xfrm>
            <a:off x="5490634" y="6494464"/>
            <a:ext cx="1198033" cy="327025"/>
          </a:xfrm>
          <a:prstGeom prst="rect">
            <a:avLst/>
          </a:prstGeom>
          <a:noFill/>
          <a:ln w="9525">
            <a:noFill/>
            <a:miter lim="800000"/>
            <a:headEnd/>
            <a:tailEnd/>
          </a:ln>
        </p:spPr>
        <p:txBody>
          <a:bodyPr vert="horz" wrap="square" lIns="101834" tIns="50917" rIns="101834" bIns="50917" numCol="1" anchor="t" anchorCtr="0" compatLnSpc="1">
            <a:prstTxWarp prst="textNoShape">
              <a:avLst/>
            </a:prstTxWarp>
          </a:bodyPr>
          <a:lstStyle>
            <a:lvl1pPr algn="ctr" eaLnBrk="0" hangingPunct="0">
              <a:defRPr sz="1000" b="0">
                <a:solidFill>
                  <a:srgbClr val="A9B089"/>
                </a:solidFill>
                <a:latin typeface="Verdana" pitchFamily="34" charset="0"/>
                <a:ea typeface="MS PGothic" pitchFamily="34" charset="-128"/>
                <a:cs typeface="Verdana" pitchFamily="34" charset="0"/>
              </a:defRPr>
            </a:lvl1pPr>
          </a:lstStyle>
          <a:p>
            <a:pPr fontAlgn="base">
              <a:spcBef>
                <a:spcPct val="0"/>
              </a:spcBef>
              <a:spcAft>
                <a:spcPct val="0"/>
              </a:spcAft>
              <a:defRPr/>
            </a:pPr>
            <a:fld id="{33844533-A40F-4886-A607-CAE965F8BA1D}" type="slidenum">
              <a:rPr lang="en-US"/>
              <a:pPr fontAlgn="base">
                <a:spcBef>
                  <a:spcPct val="0"/>
                </a:spcBef>
                <a:spcAft>
                  <a:spcPct val="0"/>
                </a:spcAft>
                <a:defRPr/>
              </a:pPr>
              <a:t>‹#›</a:t>
            </a:fld>
            <a:endParaRPr lang="en-US" dirty="0"/>
          </a:p>
        </p:txBody>
      </p:sp>
      <p:sp>
        <p:nvSpPr>
          <p:cNvPr id="1031" name="Title Placeholder 12"/>
          <p:cNvSpPr>
            <a:spLocks noGrp="1"/>
          </p:cNvSpPr>
          <p:nvPr>
            <p:ph type="title"/>
          </p:nvPr>
        </p:nvSpPr>
        <p:spPr bwMode="auto">
          <a:xfrm>
            <a:off x="0" y="23814"/>
            <a:ext cx="118872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pic>
        <p:nvPicPr>
          <p:cNvPr id="10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2952" y="6467475"/>
            <a:ext cx="3829049"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51525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4002375"/>
      </p:ext>
    </p:extLst>
  </p:cSld>
  <p:clrMap bg1="lt1" tx1="dk1" bg2="lt2" tx2="dk2" accent1="accent1" accent2="accent2" accent3="accent3" accent4="accent4" accent5="accent5" accent6="accent6" hlink="hlink" folHlink="folHlink"/>
  <p:sldLayoutIdLst>
    <p:sldLayoutId id="2147483665" r:id="rId1"/>
  </p:sldLayoutIdLst>
  <p:timing>
    <p:tnLst>
      <p:par>
        <p:cTn id="1" dur="indefinite" restart="never" nodeType="tmRoot"/>
      </p:par>
    </p:tnLst>
  </p:timing>
  <p:hf hdr="0" ftr="0" dt="0"/>
  <p:txStyles>
    <p:titleStyle>
      <a:lvl1pPr algn="l" rtl="0" eaLnBrk="0" fontAlgn="base" hangingPunct="0">
        <a:spcBef>
          <a:spcPct val="0"/>
        </a:spcBef>
        <a:spcAft>
          <a:spcPct val="0"/>
        </a:spcAft>
        <a:defRPr sz="1600">
          <a:solidFill>
            <a:schemeClr val="tx2"/>
          </a:solidFill>
          <a:latin typeface="+mj-lt"/>
        </a:defRPr>
      </a:lvl1pPr>
      <a:lvl2pPr algn="l" rtl="0" eaLnBrk="0" fontAlgn="base" hangingPunct="0">
        <a:spcBef>
          <a:spcPct val="0"/>
        </a:spcBef>
        <a:spcAft>
          <a:spcPct val="0"/>
        </a:spcAft>
        <a:defRPr sz="1600">
          <a:solidFill>
            <a:schemeClr val="tx2"/>
          </a:solidFill>
          <a:latin typeface="Georgia" pitchFamily="18" charset="0"/>
        </a:defRPr>
      </a:lvl2pPr>
      <a:lvl3pPr algn="l" rtl="0" eaLnBrk="0" fontAlgn="base" hangingPunct="0">
        <a:spcBef>
          <a:spcPct val="0"/>
        </a:spcBef>
        <a:spcAft>
          <a:spcPct val="0"/>
        </a:spcAft>
        <a:defRPr sz="1600">
          <a:solidFill>
            <a:schemeClr val="tx2"/>
          </a:solidFill>
          <a:latin typeface="Georgia" pitchFamily="18" charset="0"/>
        </a:defRPr>
      </a:lvl3pPr>
      <a:lvl4pPr algn="l" rtl="0" eaLnBrk="0" fontAlgn="base" hangingPunct="0">
        <a:spcBef>
          <a:spcPct val="0"/>
        </a:spcBef>
        <a:spcAft>
          <a:spcPct val="0"/>
        </a:spcAft>
        <a:defRPr sz="1600">
          <a:solidFill>
            <a:schemeClr val="tx2"/>
          </a:solidFill>
          <a:latin typeface="Georgia" pitchFamily="18" charset="0"/>
        </a:defRPr>
      </a:lvl4pPr>
      <a:lvl5pPr algn="l" rtl="0" eaLnBrk="0" fontAlgn="base" hangingPunct="0">
        <a:spcBef>
          <a:spcPct val="0"/>
        </a:spcBef>
        <a:spcAft>
          <a:spcPct val="0"/>
        </a:spcAft>
        <a:defRPr sz="1600">
          <a:solidFill>
            <a:schemeClr val="tx2"/>
          </a:solidFill>
          <a:latin typeface="Georgia" pitchFamily="18" charset="0"/>
        </a:defRPr>
      </a:lvl5pPr>
      <a:lvl6pPr marL="457200" algn="l" rtl="0" fontAlgn="base">
        <a:spcBef>
          <a:spcPct val="0"/>
        </a:spcBef>
        <a:spcAft>
          <a:spcPct val="0"/>
        </a:spcAft>
        <a:defRPr sz="1600">
          <a:solidFill>
            <a:schemeClr val="tx2"/>
          </a:solidFill>
          <a:latin typeface="Georgia" pitchFamily="18" charset="0"/>
        </a:defRPr>
      </a:lvl6pPr>
      <a:lvl7pPr marL="914400" algn="l" rtl="0" fontAlgn="base">
        <a:spcBef>
          <a:spcPct val="0"/>
        </a:spcBef>
        <a:spcAft>
          <a:spcPct val="0"/>
        </a:spcAft>
        <a:defRPr sz="1600">
          <a:solidFill>
            <a:schemeClr val="tx2"/>
          </a:solidFill>
          <a:latin typeface="Georgia" pitchFamily="18" charset="0"/>
        </a:defRPr>
      </a:lvl7pPr>
      <a:lvl8pPr marL="1371600" algn="l" rtl="0" fontAlgn="base">
        <a:spcBef>
          <a:spcPct val="0"/>
        </a:spcBef>
        <a:spcAft>
          <a:spcPct val="0"/>
        </a:spcAft>
        <a:defRPr sz="1600">
          <a:solidFill>
            <a:schemeClr val="tx2"/>
          </a:solidFill>
          <a:latin typeface="Georgia" pitchFamily="18" charset="0"/>
        </a:defRPr>
      </a:lvl8pPr>
      <a:lvl9pPr marL="1828800" algn="l" rtl="0" fontAlgn="base">
        <a:spcBef>
          <a:spcPct val="0"/>
        </a:spcBef>
        <a:spcAft>
          <a:spcPct val="0"/>
        </a:spcAft>
        <a:defRPr sz="1600">
          <a:solidFill>
            <a:schemeClr val="tx2"/>
          </a:solidFill>
          <a:latin typeface="Georgia" pitchFamily="18" charset="0"/>
        </a:defRPr>
      </a:lvl9pPr>
    </p:titleStyle>
    <p:bodyStyle>
      <a:lvl1pPr marL="228600" indent="-228600" algn="l" rtl="0" eaLnBrk="0" fontAlgn="base" hangingPunct="0">
        <a:spcBef>
          <a:spcPts val="200"/>
        </a:spcBef>
        <a:spcAft>
          <a:spcPct val="0"/>
        </a:spcAft>
        <a:buSzPct val="115000"/>
        <a:buFont typeface="Wingdings" pitchFamily="2" charset="2"/>
        <a:buChar char="§"/>
        <a:defRPr sz="1200">
          <a:solidFill>
            <a:schemeClr val="tx1"/>
          </a:solidFill>
          <a:latin typeface="+mn-lt"/>
        </a:defRPr>
      </a:lvl1pPr>
      <a:lvl2pPr marL="457200" indent="-228600" algn="l" rtl="0" eaLnBrk="0" fontAlgn="base" hangingPunct="0">
        <a:spcBef>
          <a:spcPts val="200"/>
        </a:spcBef>
        <a:spcAft>
          <a:spcPct val="0"/>
        </a:spcAft>
        <a:buSzPct val="115000"/>
        <a:buFont typeface="Wingdings" pitchFamily="2" charset="2"/>
        <a:buChar char="§"/>
        <a:defRPr sz="1200">
          <a:solidFill>
            <a:schemeClr val="tx1"/>
          </a:solidFill>
          <a:latin typeface="+mn-lt"/>
        </a:defRPr>
      </a:lvl2pPr>
      <a:lvl3pPr marL="685800" indent="-228600" algn="l" rtl="0" eaLnBrk="0" fontAlgn="base" hangingPunct="0">
        <a:spcBef>
          <a:spcPts val="200"/>
        </a:spcBef>
        <a:spcAft>
          <a:spcPct val="0"/>
        </a:spcAft>
        <a:buSzPct val="115000"/>
        <a:buFont typeface="Wingdings" pitchFamily="2" charset="2"/>
        <a:buChar char="§"/>
        <a:defRPr sz="1000">
          <a:solidFill>
            <a:schemeClr val="tx1"/>
          </a:solidFill>
          <a:latin typeface="+mn-lt"/>
        </a:defRPr>
      </a:lvl3pPr>
      <a:lvl4pPr marL="914400" indent="-228600" algn="l" rtl="0" eaLnBrk="0" fontAlgn="base" hangingPunct="0">
        <a:spcBef>
          <a:spcPts val="200"/>
        </a:spcBef>
        <a:spcAft>
          <a:spcPct val="0"/>
        </a:spcAft>
        <a:buSzPct val="115000"/>
        <a:buFont typeface="Wingdings" pitchFamily="2" charset="2"/>
        <a:buChar char="§"/>
        <a:defRPr sz="1000">
          <a:solidFill>
            <a:schemeClr val="tx1"/>
          </a:solidFill>
          <a:latin typeface="+mn-lt"/>
        </a:defRPr>
      </a:lvl4pPr>
      <a:lvl5pPr marL="1143000" indent="-228600" algn="l" rtl="0" eaLnBrk="0" fontAlgn="base" hangingPunct="0">
        <a:spcBef>
          <a:spcPts val="200"/>
        </a:spcBef>
        <a:spcAft>
          <a:spcPct val="0"/>
        </a:spcAft>
        <a:buSzPct val="115000"/>
        <a:buFont typeface="Wingdings" pitchFamily="2" charset="2"/>
        <a:buChar char="§"/>
        <a:defRPr sz="1000">
          <a:solidFill>
            <a:schemeClr val="tx1"/>
          </a:solidFill>
          <a:latin typeface="+mn-lt"/>
        </a:defRPr>
      </a:lvl5pPr>
      <a:lvl6pPr marL="1600200" indent="-228600" algn="l" rtl="0" fontAlgn="base">
        <a:spcBef>
          <a:spcPts val="200"/>
        </a:spcBef>
        <a:spcAft>
          <a:spcPct val="0"/>
        </a:spcAft>
        <a:buSzPct val="115000"/>
        <a:buFont typeface="Wingdings" pitchFamily="2" charset="2"/>
        <a:buChar char="§"/>
        <a:defRPr sz="1000">
          <a:solidFill>
            <a:schemeClr val="tx1"/>
          </a:solidFill>
          <a:latin typeface="+mn-lt"/>
        </a:defRPr>
      </a:lvl6pPr>
      <a:lvl7pPr marL="2057400" indent="-228600" algn="l" rtl="0" fontAlgn="base">
        <a:spcBef>
          <a:spcPts val="200"/>
        </a:spcBef>
        <a:spcAft>
          <a:spcPct val="0"/>
        </a:spcAft>
        <a:buSzPct val="115000"/>
        <a:buFont typeface="Wingdings" pitchFamily="2" charset="2"/>
        <a:buChar char="§"/>
        <a:defRPr sz="1000">
          <a:solidFill>
            <a:schemeClr val="tx1"/>
          </a:solidFill>
          <a:latin typeface="+mn-lt"/>
        </a:defRPr>
      </a:lvl7pPr>
      <a:lvl8pPr marL="2514600" indent="-228600" algn="l" rtl="0" fontAlgn="base">
        <a:spcBef>
          <a:spcPts val="200"/>
        </a:spcBef>
        <a:spcAft>
          <a:spcPct val="0"/>
        </a:spcAft>
        <a:buSzPct val="115000"/>
        <a:buFont typeface="Wingdings" pitchFamily="2" charset="2"/>
        <a:buChar char="§"/>
        <a:defRPr sz="1000">
          <a:solidFill>
            <a:schemeClr val="tx1"/>
          </a:solidFill>
          <a:latin typeface="+mn-lt"/>
        </a:defRPr>
      </a:lvl8pPr>
      <a:lvl9pPr marL="2971800" indent="-228600" algn="l" rtl="0" fontAlgn="base">
        <a:spcBef>
          <a:spcPts val="200"/>
        </a:spcBef>
        <a:spcAft>
          <a:spcPct val="0"/>
        </a:spcAft>
        <a:buSzPct val="115000"/>
        <a:buFont typeface="Wingdings" pitchFamily="2" charset="2"/>
        <a:buChar char="§"/>
        <a:defRPr sz="1000">
          <a:solidFill>
            <a:schemeClr val="tx1"/>
          </a:solidFill>
          <a:latin typeface="+mn-lt"/>
        </a:defRPr>
      </a:lvl9pPr>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304800" y="1066800"/>
            <a:ext cx="11582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28" name="Line 7"/>
          <p:cNvSpPr>
            <a:spLocks noChangeShapeType="1"/>
          </p:cNvSpPr>
          <p:nvPr/>
        </p:nvSpPr>
        <p:spPr bwMode="auto">
          <a:xfrm>
            <a:off x="-8467" y="6413500"/>
            <a:ext cx="12192000"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pPr fontAlgn="base">
              <a:spcBef>
                <a:spcPct val="0"/>
              </a:spcBef>
              <a:spcAft>
                <a:spcPct val="0"/>
              </a:spcAft>
            </a:pPr>
            <a:endParaRPr lang="en-US" sz="1800">
              <a:solidFill>
                <a:prstClr val="black"/>
              </a:solidFill>
              <a:latin typeface="Arial" pitchFamily="34" charset="0"/>
              <a:cs typeface="Arial" pitchFamily="34" charset="0"/>
            </a:endParaRPr>
          </a:p>
        </p:txBody>
      </p:sp>
      <p:sp>
        <p:nvSpPr>
          <p:cNvPr id="1029" name="Line 7"/>
          <p:cNvSpPr>
            <a:spLocks noChangeShapeType="1"/>
          </p:cNvSpPr>
          <p:nvPr/>
        </p:nvSpPr>
        <p:spPr bwMode="auto">
          <a:xfrm>
            <a:off x="-8466" y="436563"/>
            <a:ext cx="12187767"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pPr fontAlgn="base">
              <a:spcBef>
                <a:spcPct val="0"/>
              </a:spcBef>
              <a:spcAft>
                <a:spcPct val="0"/>
              </a:spcAft>
            </a:pPr>
            <a:endParaRPr lang="en-US" sz="1800">
              <a:solidFill>
                <a:prstClr val="black"/>
              </a:solidFill>
              <a:latin typeface="Arial" pitchFamily="34" charset="0"/>
              <a:cs typeface="Arial" pitchFamily="34" charset="0"/>
            </a:endParaRPr>
          </a:p>
        </p:txBody>
      </p:sp>
      <p:sp>
        <p:nvSpPr>
          <p:cNvPr id="11" name="Rectangle 4"/>
          <p:cNvSpPr>
            <a:spLocks noGrp="1" noChangeArrowheads="1"/>
          </p:cNvSpPr>
          <p:nvPr>
            <p:ph type="sldNum" sz="quarter" idx="4"/>
          </p:nvPr>
        </p:nvSpPr>
        <p:spPr bwMode="auto">
          <a:xfrm>
            <a:off x="5490634" y="6494464"/>
            <a:ext cx="1198033" cy="327025"/>
          </a:xfrm>
          <a:prstGeom prst="rect">
            <a:avLst/>
          </a:prstGeom>
          <a:noFill/>
          <a:ln w="9525">
            <a:noFill/>
            <a:miter lim="800000"/>
            <a:headEnd/>
            <a:tailEnd/>
          </a:ln>
        </p:spPr>
        <p:txBody>
          <a:bodyPr vert="horz" wrap="square" lIns="101834" tIns="50917" rIns="101834" bIns="50917" numCol="1" anchor="t" anchorCtr="0" compatLnSpc="1">
            <a:prstTxWarp prst="textNoShape">
              <a:avLst/>
            </a:prstTxWarp>
          </a:bodyPr>
          <a:lstStyle>
            <a:lvl1pPr algn="ctr" eaLnBrk="0" hangingPunct="0">
              <a:defRPr sz="1000" b="0">
                <a:solidFill>
                  <a:srgbClr val="A9B089"/>
                </a:solidFill>
                <a:latin typeface="Verdana" pitchFamily="34" charset="0"/>
                <a:ea typeface="MS PGothic" pitchFamily="34" charset="-128"/>
                <a:cs typeface="Verdana" pitchFamily="34" charset="0"/>
              </a:defRPr>
            </a:lvl1pPr>
          </a:lstStyle>
          <a:p>
            <a:pPr fontAlgn="base">
              <a:spcBef>
                <a:spcPct val="0"/>
              </a:spcBef>
              <a:spcAft>
                <a:spcPct val="0"/>
              </a:spcAft>
              <a:defRPr/>
            </a:pPr>
            <a:fld id="{33844533-A40F-4886-A607-CAE965F8BA1D}" type="slidenum">
              <a:rPr lang="en-US"/>
              <a:pPr fontAlgn="base">
                <a:spcBef>
                  <a:spcPct val="0"/>
                </a:spcBef>
                <a:spcAft>
                  <a:spcPct val="0"/>
                </a:spcAft>
                <a:defRPr/>
              </a:pPr>
              <a:t>‹#›</a:t>
            </a:fld>
            <a:endParaRPr lang="en-US" dirty="0"/>
          </a:p>
        </p:txBody>
      </p:sp>
      <p:sp>
        <p:nvSpPr>
          <p:cNvPr id="1031" name="Title Placeholder 12"/>
          <p:cNvSpPr>
            <a:spLocks noGrp="1"/>
          </p:cNvSpPr>
          <p:nvPr>
            <p:ph type="title"/>
          </p:nvPr>
        </p:nvSpPr>
        <p:spPr bwMode="auto">
          <a:xfrm>
            <a:off x="0" y="23814"/>
            <a:ext cx="118872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pic>
        <p:nvPicPr>
          <p:cNvPr id="10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2952" y="6467475"/>
            <a:ext cx="3829049"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51525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0315744"/>
      </p:ext>
    </p:extLst>
  </p:cSld>
  <p:clrMap bg1="lt1" tx1="dk1" bg2="lt2" tx2="dk2" accent1="accent1" accent2="accent2" accent3="accent3" accent4="accent4" accent5="accent5" accent6="accent6" hlink="hlink" folHlink="folHlink"/>
  <p:sldLayoutIdLst>
    <p:sldLayoutId id="2147483667" r:id="rId1"/>
  </p:sldLayoutIdLst>
  <p:timing>
    <p:tnLst>
      <p:par>
        <p:cTn id="1" dur="indefinite" restart="never" nodeType="tmRoot"/>
      </p:par>
    </p:tnLst>
  </p:timing>
  <p:hf hdr="0" ftr="0" dt="0"/>
  <p:txStyles>
    <p:titleStyle>
      <a:lvl1pPr algn="l" rtl="0" eaLnBrk="0" fontAlgn="base" hangingPunct="0">
        <a:spcBef>
          <a:spcPct val="0"/>
        </a:spcBef>
        <a:spcAft>
          <a:spcPct val="0"/>
        </a:spcAft>
        <a:defRPr sz="1600">
          <a:solidFill>
            <a:schemeClr val="tx2"/>
          </a:solidFill>
          <a:latin typeface="+mj-lt"/>
        </a:defRPr>
      </a:lvl1pPr>
      <a:lvl2pPr algn="l" rtl="0" eaLnBrk="0" fontAlgn="base" hangingPunct="0">
        <a:spcBef>
          <a:spcPct val="0"/>
        </a:spcBef>
        <a:spcAft>
          <a:spcPct val="0"/>
        </a:spcAft>
        <a:defRPr sz="1600">
          <a:solidFill>
            <a:schemeClr val="tx2"/>
          </a:solidFill>
          <a:latin typeface="Georgia" pitchFamily="18" charset="0"/>
        </a:defRPr>
      </a:lvl2pPr>
      <a:lvl3pPr algn="l" rtl="0" eaLnBrk="0" fontAlgn="base" hangingPunct="0">
        <a:spcBef>
          <a:spcPct val="0"/>
        </a:spcBef>
        <a:spcAft>
          <a:spcPct val="0"/>
        </a:spcAft>
        <a:defRPr sz="1600">
          <a:solidFill>
            <a:schemeClr val="tx2"/>
          </a:solidFill>
          <a:latin typeface="Georgia" pitchFamily="18" charset="0"/>
        </a:defRPr>
      </a:lvl3pPr>
      <a:lvl4pPr algn="l" rtl="0" eaLnBrk="0" fontAlgn="base" hangingPunct="0">
        <a:spcBef>
          <a:spcPct val="0"/>
        </a:spcBef>
        <a:spcAft>
          <a:spcPct val="0"/>
        </a:spcAft>
        <a:defRPr sz="1600">
          <a:solidFill>
            <a:schemeClr val="tx2"/>
          </a:solidFill>
          <a:latin typeface="Georgia" pitchFamily="18" charset="0"/>
        </a:defRPr>
      </a:lvl4pPr>
      <a:lvl5pPr algn="l" rtl="0" eaLnBrk="0" fontAlgn="base" hangingPunct="0">
        <a:spcBef>
          <a:spcPct val="0"/>
        </a:spcBef>
        <a:spcAft>
          <a:spcPct val="0"/>
        </a:spcAft>
        <a:defRPr sz="1600">
          <a:solidFill>
            <a:schemeClr val="tx2"/>
          </a:solidFill>
          <a:latin typeface="Georgia" pitchFamily="18" charset="0"/>
        </a:defRPr>
      </a:lvl5pPr>
      <a:lvl6pPr marL="457200" algn="l" rtl="0" fontAlgn="base">
        <a:spcBef>
          <a:spcPct val="0"/>
        </a:spcBef>
        <a:spcAft>
          <a:spcPct val="0"/>
        </a:spcAft>
        <a:defRPr sz="1600">
          <a:solidFill>
            <a:schemeClr val="tx2"/>
          </a:solidFill>
          <a:latin typeface="Georgia" pitchFamily="18" charset="0"/>
        </a:defRPr>
      </a:lvl6pPr>
      <a:lvl7pPr marL="914400" algn="l" rtl="0" fontAlgn="base">
        <a:spcBef>
          <a:spcPct val="0"/>
        </a:spcBef>
        <a:spcAft>
          <a:spcPct val="0"/>
        </a:spcAft>
        <a:defRPr sz="1600">
          <a:solidFill>
            <a:schemeClr val="tx2"/>
          </a:solidFill>
          <a:latin typeface="Georgia" pitchFamily="18" charset="0"/>
        </a:defRPr>
      </a:lvl7pPr>
      <a:lvl8pPr marL="1371600" algn="l" rtl="0" fontAlgn="base">
        <a:spcBef>
          <a:spcPct val="0"/>
        </a:spcBef>
        <a:spcAft>
          <a:spcPct val="0"/>
        </a:spcAft>
        <a:defRPr sz="1600">
          <a:solidFill>
            <a:schemeClr val="tx2"/>
          </a:solidFill>
          <a:latin typeface="Georgia" pitchFamily="18" charset="0"/>
        </a:defRPr>
      </a:lvl8pPr>
      <a:lvl9pPr marL="1828800" algn="l" rtl="0" fontAlgn="base">
        <a:spcBef>
          <a:spcPct val="0"/>
        </a:spcBef>
        <a:spcAft>
          <a:spcPct val="0"/>
        </a:spcAft>
        <a:defRPr sz="1600">
          <a:solidFill>
            <a:schemeClr val="tx2"/>
          </a:solidFill>
          <a:latin typeface="Georgia" pitchFamily="18" charset="0"/>
        </a:defRPr>
      </a:lvl9pPr>
    </p:titleStyle>
    <p:bodyStyle>
      <a:lvl1pPr marL="228600" indent="-228600" algn="l" rtl="0" eaLnBrk="0" fontAlgn="base" hangingPunct="0">
        <a:spcBef>
          <a:spcPts val="200"/>
        </a:spcBef>
        <a:spcAft>
          <a:spcPct val="0"/>
        </a:spcAft>
        <a:buSzPct val="115000"/>
        <a:buFont typeface="Wingdings" pitchFamily="2" charset="2"/>
        <a:buChar char="§"/>
        <a:defRPr sz="1200">
          <a:solidFill>
            <a:schemeClr val="tx1"/>
          </a:solidFill>
          <a:latin typeface="+mn-lt"/>
        </a:defRPr>
      </a:lvl1pPr>
      <a:lvl2pPr marL="457200" indent="-228600" algn="l" rtl="0" eaLnBrk="0" fontAlgn="base" hangingPunct="0">
        <a:spcBef>
          <a:spcPts val="200"/>
        </a:spcBef>
        <a:spcAft>
          <a:spcPct val="0"/>
        </a:spcAft>
        <a:buSzPct val="115000"/>
        <a:buFont typeface="Wingdings" pitchFamily="2" charset="2"/>
        <a:buChar char="§"/>
        <a:defRPr sz="1200">
          <a:solidFill>
            <a:schemeClr val="tx1"/>
          </a:solidFill>
          <a:latin typeface="+mn-lt"/>
        </a:defRPr>
      </a:lvl2pPr>
      <a:lvl3pPr marL="685800" indent="-228600" algn="l" rtl="0" eaLnBrk="0" fontAlgn="base" hangingPunct="0">
        <a:spcBef>
          <a:spcPts val="200"/>
        </a:spcBef>
        <a:spcAft>
          <a:spcPct val="0"/>
        </a:spcAft>
        <a:buSzPct val="115000"/>
        <a:buFont typeface="Wingdings" pitchFamily="2" charset="2"/>
        <a:buChar char="§"/>
        <a:defRPr sz="1000">
          <a:solidFill>
            <a:schemeClr val="tx1"/>
          </a:solidFill>
          <a:latin typeface="+mn-lt"/>
        </a:defRPr>
      </a:lvl3pPr>
      <a:lvl4pPr marL="914400" indent="-228600" algn="l" rtl="0" eaLnBrk="0" fontAlgn="base" hangingPunct="0">
        <a:spcBef>
          <a:spcPts val="200"/>
        </a:spcBef>
        <a:spcAft>
          <a:spcPct val="0"/>
        </a:spcAft>
        <a:buSzPct val="115000"/>
        <a:buFont typeface="Wingdings" pitchFamily="2" charset="2"/>
        <a:buChar char="§"/>
        <a:defRPr sz="1000">
          <a:solidFill>
            <a:schemeClr val="tx1"/>
          </a:solidFill>
          <a:latin typeface="+mn-lt"/>
        </a:defRPr>
      </a:lvl4pPr>
      <a:lvl5pPr marL="1143000" indent="-228600" algn="l" rtl="0" eaLnBrk="0" fontAlgn="base" hangingPunct="0">
        <a:spcBef>
          <a:spcPts val="200"/>
        </a:spcBef>
        <a:spcAft>
          <a:spcPct val="0"/>
        </a:spcAft>
        <a:buSzPct val="115000"/>
        <a:buFont typeface="Wingdings" pitchFamily="2" charset="2"/>
        <a:buChar char="§"/>
        <a:defRPr sz="1000">
          <a:solidFill>
            <a:schemeClr val="tx1"/>
          </a:solidFill>
          <a:latin typeface="+mn-lt"/>
        </a:defRPr>
      </a:lvl5pPr>
      <a:lvl6pPr marL="1600200" indent="-228600" algn="l" rtl="0" fontAlgn="base">
        <a:spcBef>
          <a:spcPts val="200"/>
        </a:spcBef>
        <a:spcAft>
          <a:spcPct val="0"/>
        </a:spcAft>
        <a:buSzPct val="115000"/>
        <a:buFont typeface="Wingdings" pitchFamily="2" charset="2"/>
        <a:buChar char="§"/>
        <a:defRPr sz="1000">
          <a:solidFill>
            <a:schemeClr val="tx1"/>
          </a:solidFill>
          <a:latin typeface="+mn-lt"/>
        </a:defRPr>
      </a:lvl6pPr>
      <a:lvl7pPr marL="2057400" indent="-228600" algn="l" rtl="0" fontAlgn="base">
        <a:spcBef>
          <a:spcPts val="200"/>
        </a:spcBef>
        <a:spcAft>
          <a:spcPct val="0"/>
        </a:spcAft>
        <a:buSzPct val="115000"/>
        <a:buFont typeface="Wingdings" pitchFamily="2" charset="2"/>
        <a:buChar char="§"/>
        <a:defRPr sz="1000">
          <a:solidFill>
            <a:schemeClr val="tx1"/>
          </a:solidFill>
          <a:latin typeface="+mn-lt"/>
        </a:defRPr>
      </a:lvl7pPr>
      <a:lvl8pPr marL="2514600" indent="-228600" algn="l" rtl="0" fontAlgn="base">
        <a:spcBef>
          <a:spcPts val="200"/>
        </a:spcBef>
        <a:spcAft>
          <a:spcPct val="0"/>
        </a:spcAft>
        <a:buSzPct val="115000"/>
        <a:buFont typeface="Wingdings" pitchFamily="2" charset="2"/>
        <a:buChar char="§"/>
        <a:defRPr sz="1000">
          <a:solidFill>
            <a:schemeClr val="tx1"/>
          </a:solidFill>
          <a:latin typeface="+mn-lt"/>
        </a:defRPr>
      </a:lvl8pPr>
      <a:lvl9pPr marL="2971800" indent="-228600" algn="l" rtl="0" fontAlgn="base">
        <a:spcBef>
          <a:spcPts val="200"/>
        </a:spcBef>
        <a:spcAft>
          <a:spcPct val="0"/>
        </a:spcAft>
        <a:buSzPct val="115000"/>
        <a:buFont typeface="Wingdings" pitchFamily="2" charset="2"/>
        <a:buChar char="§"/>
        <a:defRPr sz="1000">
          <a:solidFill>
            <a:schemeClr val="tx1"/>
          </a:solidFill>
          <a:latin typeface="+mn-lt"/>
        </a:defRPr>
      </a:lvl9pPr>
    </p:bodyStyle>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masthead.secondary.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1"/>
            <a:ext cx="12192001" cy="1129273"/>
          </a:xfrm>
          <a:prstGeom prst="rect">
            <a:avLst/>
          </a:prstGeom>
        </p:spPr>
      </p:pic>
      <p:pic>
        <p:nvPicPr>
          <p:cNvPr id="10" name="Picture 9" descr="powerlink.gray.watermark.jpg"/>
          <p:cNvPicPr>
            <a:picLocks noChangeAspect="1"/>
          </p:cNvPicPr>
          <p:nvPr userDrawn="1"/>
        </p:nvPicPr>
        <p:blipFill>
          <a:blip r:embed="rId4"/>
          <a:stretch>
            <a:fillRect/>
          </a:stretch>
        </p:blipFill>
        <p:spPr>
          <a:xfrm>
            <a:off x="609600" y="1482060"/>
            <a:ext cx="3287776" cy="2392680"/>
          </a:xfrm>
          <a:prstGeom prst="rect">
            <a:avLst/>
          </a:prstGeom>
        </p:spPr>
      </p:pic>
      <p:sp>
        <p:nvSpPr>
          <p:cNvPr id="2" name="Title Placeholder 1"/>
          <p:cNvSpPr>
            <a:spLocks noGrp="1"/>
          </p:cNvSpPr>
          <p:nvPr>
            <p:ph type="title"/>
          </p:nvPr>
        </p:nvSpPr>
        <p:spPr>
          <a:xfrm>
            <a:off x="609599" y="1085338"/>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338467" y="2505300"/>
            <a:ext cx="9243932" cy="273888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49253" y="6415708"/>
            <a:ext cx="3860800" cy="365125"/>
          </a:xfrm>
          <a:prstGeom prst="rect">
            <a:avLst/>
          </a:prstGeom>
        </p:spPr>
        <p:txBody>
          <a:bodyPr vert="horz" lIns="91440" tIns="45720" rIns="91440" bIns="45720" rtlCol="0" anchor="ctr"/>
          <a:lstStyle>
            <a:lvl1pPr algn="l">
              <a:defRPr sz="900">
                <a:solidFill>
                  <a:schemeClr val="tx1">
                    <a:tint val="75000"/>
                  </a:schemeClr>
                </a:solidFill>
                <a:latin typeface="Verdana"/>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10425195" y="6415708"/>
            <a:ext cx="1407284" cy="365125"/>
          </a:xfrm>
          <a:prstGeom prst="rect">
            <a:avLst/>
          </a:prstGeom>
        </p:spPr>
        <p:txBody>
          <a:bodyPr vert="horz" lIns="91440" tIns="45720" rIns="91440" bIns="45720" rtlCol="0" anchor="ctr"/>
          <a:lstStyle>
            <a:lvl1pPr algn="r">
              <a:defRPr sz="900">
                <a:solidFill>
                  <a:schemeClr val="tx1">
                    <a:tint val="75000"/>
                  </a:schemeClr>
                </a:solidFill>
                <a:latin typeface="Verdana"/>
              </a:defRPr>
            </a:lvl1pPr>
          </a:lstStyle>
          <a:p>
            <a:pPr defTabSz="457200"/>
            <a:fld id="{4AB1320B-4D74-E144-AB00-D67885CD47E4}" type="slidenum">
              <a:rPr lang="en-US" smtClean="0">
                <a:solidFill>
                  <a:prstClr val="black">
                    <a:tint val="75000"/>
                  </a:prstClr>
                </a:solidFill>
              </a:rPr>
              <a:pPr defTabSz="457200"/>
              <a:t>‹#›</a:t>
            </a:fld>
            <a:endParaRPr lang="en-US" dirty="0">
              <a:solidFill>
                <a:prstClr val="black">
                  <a:tint val="75000"/>
                </a:prstClr>
              </a:solidFill>
            </a:endParaRPr>
          </a:p>
        </p:txBody>
      </p:sp>
      <p:pic>
        <p:nvPicPr>
          <p:cNvPr id="9" name="Picture 8" descr="Econ.bottom bar inside pages.jpg"/>
          <p:cNvPicPr>
            <a:picLocks noChangeAspect="1"/>
          </p:cNvPicPr>
          <p:nvPr userDrawn="1"/>
        </p:nvPicPr>
        <p:blipFill>
          <a:blip r:embed="rId5"/>
          <a:stretch>
            <a:fillRect/>
          </a:stretch>
        </p:blipFill>
        <p:spPr>
          <a:xfrm>
            <a:off x="349253" y="5676204"/>
            <a:ext cx="11492840" cy="844306"/>
          </a:xfrm>
          <a:prstGeom prst="rect">
            <a:avLst/>
          </a:prstGeom>
        </p:spPr>
      </p:pic>
    </p:spTree>
    <p:extLst>
      <p:ext uri="{BB962C8B-B14F-4D97-AF65-F5344CB8AC3E}">
        <p14:creationId xmlns:p14="http://schemas.microsoft.com/office/powerpoint/2010/main" val="187559095"/>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457200" rtl="0" eaLnBrk="1" latinLnBrk="0" hangingPunct="1">
        <a:spcBef>
          <a:spcPct val="0"/>
        </a:spcBef>
        <a:buNone/>
        <a:defRPr sz="2200" b="1" kern="1200" cap="all">
          <a:solidFill>
            <a:srgbClr val="0069AA"/>
          </a:solidFill>
          <a:latin typeface="Verdana"/>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lumMod val="50000"/>
              <a:lumOff val="50000"/>
            </a:schemeClr>
          </a:solidFill>
          <a:latin typeface="Verdana"/>
          <a:ea typeface="+mn-ea"/>
          <a:cs typeface="+mn-cs"/>
        </a:defRPr>
      </a:lvl1pPr>
      <a:lvl2pPr marL="742950" indent="-285750" algn="l" defTabSz="457200" rtl="0" eaLnBrk="1" latinLnBrk="0" hangingPunct="1">
        <a:spcBef>
          <a:spcPct val="20000"/>
        </a:spcBef>
        <a:buFont typeface="Arial"/>
        <a:buChar char="–"/>
        <a:defRPr sz="2200" kern="1200">
          <a:solidFill>
            <a:schemeClr val="tx1">
              <a:lumMod val="50000"/>
              <a:lumOff val="50000"/>
            </a:schemeClr>
          </a:solidFill>
          <a:latin typeface="Verdana"/>
          <a:ea typeface="+mn-ea"/>
          <a:cs typeface="+mn-cs"/>
        </a:defRPr>
      </a:lvl2pPr>
      <a:lvl3pPr marL="1143000" indent="-228600" algn="l" defTabSz="457200" rtl="0" eaLnBrk="1" latinLnBrk="0" hangingPunct="1">
        <a:spcBef>
          <a:spcPct val="20000"/>
        </a:spcBef>
        <a:buFont typeface="Arial"/>
        <a:buChar char="•"/>
        <a:defRPr sz="2000" kern="1200">
          <a:solidFill>
            <a:schemeClr val="tx1">
              <a:lumMod val="50000"/>
              <a:lumOff val="50000"/>
            </a:schemeClr>
          </a:solidFill>
          <a:latin typeface="Verdana"/>
          <a:ea typeface="+mn-ea"/>
          <a:cs typeface="+mn-cs"/>
        </a:defRPr>
      </a:lvl3pPr>
      <a:lvl4pPr marL="1600200" indent="-228600" algn="l" defTabSz="457200" rtl="0" eaLnBrk="1" latinLnBrk="0" hangingPunct="1">
        <a:spcBef>
          <a:spcPct val="20000"/>
        </a:spcBef>
        <a:buFont typeface="Arial"/>
        <a:buChar char="–"/>
        <a:defRPr sz="1800" kern="1200">
          <a:solidFill>
            <a:schemeClr val="tx1">
              <a:lumMod val="50000"/>
              <a:lumOff val="50000"/>
            </a:schemeClr>
          </a:solidFill>
          <a:latin typeface="Verdana"/>
          <a:ea typeface="+mn-ea"/>
          <a:cs typeface="+mn-cs"/>
        </a:defRPr>
      </a:lvl4pPr>
      <a:lvl5pPr marL="2057400" indent="-228600" algn="l" defTabSz="457200" rtl="0" eaLnBrk="1" latinLnBrk="0" hangingPunct="1">
        <a:spcBef>
          <a:spcPct val="20000"/>
        </a:spcBef>
        <a:buFont typeface="Arial"/>
        <a:buChar char="»"/>
        <a:defRPr sz="1800" kern="1200">
          <a:solidFill>
            <a:schemeClr val="tx1">
              <a:lumMod val="50000"/>
              <a:lumOff val="50000"/>
            </a:schemeClr>
          </a:solidFill>
          <a:latin typeface="Verdan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masthead.secondary.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1"/>
            <a:ext cx="12192001" cy="1129273"/>
          </a:xfrm>
          <a:prstGeom prst="rect">
            <a:avLst/>
          </a:prstGeom>
        </p:spPr>
      </p:pic>
      <p:pic>
        <p:nvPicPr>
          <p:cNvPr id="10" name="Picture 9" descr="powerlink.gray.watermark.jpg"/>
          <p:cNvPicPr>
            <a:picLocks noChangeAspect="1"/>
          </p:cNvPicPr>
          <p:nvPr userDrawn="1"/>
        </p:nvPicPr>
        <p:blipFill>
          <a:blip r:embed="rId4"/>
          <a:stretch>
            <a:fillRect/>
          </a:stretch>
        </p:blipFill>
        <p:spPr>
          <a:xfrm>
            <a:off x="609600" y="1482060"/>
            <a:ext cx="3287776" cy="2392680"/>
          </a:xfrm>
          <a:prstGeom prst="rect">
            <a:avLst/>
          </a:prstGeom>
        </p:spPr>
      </p:pic>
      <p:sp>
        <p:nvSpPr>
          <p:cNvPr id="2" name="Title Placeholder 1"/>
          <p:cNvSpPr>
            <a:spLocks noGrp="1"/>
          </p:cNvSpPr>
          <p:nvPr>
            <p:ph type="title"/>
          </p:nvPr>
        </p:nvSpPr>
        <p:spPr>
          <a:xfrm>
            <a:off x="609599" y="1085338"/>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338467" y="2505300"/>
            <a:ext cx="9243932" cy="273888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49253" y="6415708"/>
            <a:ext cx="3860800" cy="365125"/>
          </a:xfrm>
          <a:prstGeom prst="rect">
            <a:avLst/>
          </a:prstGeom>
        </p:spPr>
        <p:txBody>
          <a:bodyPr vert="horz" lIns="91440" tIns="45720" rIns="91440" bIns="45720" rtlCol="0" anchor="ctr"/>
          <a:lstStyle>
            <a:lvl1pPr algn="l">
              <a:defRPr sz="900">
                <a:solidFill>
                  <a:schemeClr val="tx1">
                    <a:tint val="75000"/>
                  </a:schemeClr>
                </a:solidFill>
                <a:latin typeface="Verdana"/>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10425195" y="6415708"/>
            <a:ext cx="1407284" cy="365125"/>
          </a:xfrm>
          <a:prstGeom prst="rect">
            <a:avLst/>
          </a:prstGeom>
        </p:spPr>
        <p:txBody>
          <a:bodyPr vert="horz" lIns="91440" tIns="45720" rIns="91440" bIns="45720" rtlCol="0" anchor="ctr"/>
          <a:lstStyle>
            <a:lvl1pPr algn="r">
              <a:defRPr sz="900">
                <a:solidFill>
                  <a:schemeClr val="tx1">
                    <a:tint val="75000"/>
                  </a:schemeClr>
                </a:solidFill>
                <a:latin typeface="Verdana"/>
              </a:defRPr>
            </a:lvl1pPr>
          </a:lstStyle>
          <a:p>
            <a:pPr defTabSz="457200"/>
            <a:fld id="{4AB1320B-4D74-E144-AB00-D67885CD47E4}" type="slidenum">
              <a:rPr lang="en-US" smtClean="0">
                <a:solidFill>
                  <a:prstClr val="black">
                    <a:tint val="75000"/>
                  </a:prstClr>
                </a:solidFill>
              </a:rPr>
              <a:pPr defTabSz="457200"/>
              <a:t>‹#›</a:t>
            </a:fld>
            <a:endParaRPr lang="en-US" dirty="0">
              <a:solidFill>
                <a:prstClr val="black">
                  <a:tint val="75000"/>
                </a:prstClr>
              </a:solidFill>
            </a:endParaRPr>
          </a:p>
        </p:txBody>
      </p:sp>
      <p:pic>
        <p:nvPicPr>
          <p:cNvPr id="9" name="Picture 8" descr="Econ.bottom bar inside pages.jpg"/>
          <p:cNvPicPr>
            <a:picLocks noChangeAspect="1"/>
          </p:cNvPicPr>
          <p:nvPr userDrawn="1"/>
        </p:nvPicPr>
        <p:blipFill>
          <a:blip r:embed="rId5"/>
          <a:stretch>
            <a:fillRect/>
          </a:stretch>
        </p:blipFill>
        <p:spPr>
          <a:xfrm>
            <a:off x="349253" y="5676204"/>
            <a:ext cx="11492840" cy="844306"/>
          </a:xfrm>
          <a:prstGeom prst="rect">
            <a:avLst/>
          </a:prstGeom>
        </p:spPr>
      </p:pic>
    </p:spTree>
    <p:extLst>
      <p:ext uri="{BB962C8B-B14F-4D97-AF65-F5344CB8AC3E}">
        <p14:creationId xmlns:p14="http://schemas.microsoft.com/office/powerpoint/2010/main" val="1424564400"/>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457200" rtl="0" eaLnBrk="1" latinLnBrk="0" hangingPunct="1">
        <a:spcBef>
          <a:spcPct val="0"/>
        </a:spcBef>
        <a:buNone/>
        <a:defRPr sz="2200" b="1" kern="1200" cap="all">
          <a:solidFill>
            <a:srgbClr val="0069AA"/>
          </a:solidFill>
          <a:latin typeface="Verdana"/>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lumMod val="50000"/>
              <a:lumOff val="50000"/>
            </a:schemeClr>
          </a:solidFill>
          <a:latin typeface="Verdana"/>
          <a:ea typeface="+mn-ea"/>
          <a:cs typeface="+mn-cs"/>
        </a:defRPr>
      </a:lvl1pPr>
      <a:lvl2pPr marL="742950" indent="-285750" algn="l" defTabSz="457200" rtl="0" eaLnBrk="1" latinLnBrk="0" hangingPunct="1">
        <a:spcBef>
          <a:spcPct val="20000"/>
        </a:spcBef>
        <a:buFont typeface="Arial"/>
        <a:buChar char="–"/>
        <a:defRPr sz="2200" kern="1200">
          <a:solidFill>
            <a:schemeClr val="tx1">
              <a:lumMod val="50000"/>
              <a:lumOff val="50000"/>
            </a:schemeClr>
          </a:solidFill>
          <a:latin typeface="Verdana"/>
          <a:ea typeface="+mn-ea"/>
          <a:cs typeface="+mn-cs"/>
        </a:defRPr>
      </a:lvl2pPr>
      <a:lvl3pPr marL="1143000" indent="-228600" algn="l" defTabSz="457200" rtl="0" eaLnBrk="1" latinLnBrk="0" hangingPunct="1">
        <a:spcBef>
          <a:spcPct val="20000"/>
        </a:spcBef>
        <a:buFont typeface="Arial"/>
        <a:buChar char="•"/>
        <a:defRPr sz="2000" kern="1200">
          <a:solidFill>
            <a:schemeClr val="tx1">
              <a:lumMod val="50000"/>
              <a:lumOff val="50000"/>
            </a:schemeClr>
          </a:solidFill>
          <a:latin typeface="Verdana"/>
          <a:ea typeface="+mn-ea"/>
          <a:cs typeface="+mn-cs"/>
        </a:defRPr>
      </a:lvl3pPr>
      <a:lvl4pPr marL="1600200" indent="-228600" algn="l" defTabSz="457200" rtl="0" eaLnBrk="1" latinLnBrk="0" hangingPunct="1">
        <a:spcBef>
          <a:spcPct val="20000"/>
        </a:spcBef>
        <a:buFont typeface="Arial"/>
        <a:buChar char="–"/>
        <a:defRPr sz="1800" kern="1200">
          <a:solidFill>
            <a:schemeClr val="tx1">
              <a:lumMod val="50000"/>
              <a:lumOff val="50000"/>
            </a:schemeClr>
          </a:solidFill>
          <a:latin typeface="Verdana"/>
          <a:ea typeface="+mn-ea"/>
          <a:cs typeface="+mn-cs"/>
        </a:defRPr>
      </a:lvl4pPr>
      <a:lvl5pPr marL="2057400" indent="-228600" algn="l" defTabSz="457200" rtl="0" eaLnBrk="1" latinLnBrk="0" hangingPunct="1">
        <a:spcBef>
          <a:spcPct val="20000"/>
        </a:spcBef>
        <a:buFont typeface="Arial"/>
        <a:buChar char="»"/>
        <a:defRPr sz="1800" kern="1200">
          <a:solidFill>
            <a:schemeClr val="tx1">
              <a:lumMod val="50000"/>
              <a:lumOff val="50000"/>
            </a:schemeClr>
          </a:solidFill>
          <a:latin typeface="Verdan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masthead.secondary.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1"/>
            <a:ext cx="12192001" cy="1129273"/>
          </a:xfrm>
          <a:prstGeom prst="rect">
            <a:avLst/>
          </a:prstGeom>
        </p:spPr>
      </p:pic>
      <p:pic>
        <p:nvPicPr>
          <p:cNvPr id="10" name="Picture 9" descr="powerlink.gray.watermark.jpg"/>
          <p:cNvPicPr>
            <a:picLocks noChangeAspect="1"/>
          </p:cNvPicPr>
          <p:nvPr userDrawn="1"/>
        </p:nvPicPr>
        <p:blipFill>
          <a:blip r:embed="rId4"/>
          <a:stretch>
            <a:fillRect/>
          </a:stretch>
        </p:blipFill>
        <p:spPr>
          <a:xfrm>
            <a:off x="609600" y="1482060"/>
            <a:ext cx="3287776" cy="2392680"/>
          </a:xfrm>
          <a:prstGeom prst="rect">
            <a:avLst/>
          </a:prstGeom>
        </p:spPr>
      </p:pic>
      <p:sp>
        <p:nvSpPr>
          <p:cNvPr id="2" name="Title Placeholder 1"/>
          <p:cNvSpPr>
            <a:spLocks noGrp="1"/>
          </p:cNvSpPr>
          <p:nvPr>
            <p:ph type="title"/>
          </p:nvPr>
        </p:nvSpPr>
        <p:spPr>
          <a:xfrm>
            <a:off x="609599" y="1085338"/>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338467" y="2505300"/>
            <a:ext cx="9243932" cy="273888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49253" y="6415708"/>
            <a:ext cx="3860800" cy="365125"/>
          </a:xfrm>
          <a:prstGeom prst="rect">
            <a:avLst/>
          </a:prstGeom>
        </p:spPr>
        <p:txBody>
          <a:bodyPr vert="horz" lIns="91440" tIns="45720" rIns="91440" bIns="45720" rtlCol="0" anchor="ctr"/>
          <a:lstStyle>
            <a:lvl1pPr algn="l">
              <a:defRPr sz="900">
                <a:solidFill>
                  <a:schemeClr val="tx1">
                    <a:tint val="75000"/>
                  </a:schemeClr>
                </a:solidFill>
                <a:latin typeface="Verdana"/>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10425195" y="6415708"/>
            <a:ext cx="1407284" cy="365125"/>
          </a:xfrm>
          <a:prstGeom prst="rect">
            <a:avLst/>
          </a:prstGeom>
        </p:spPr>
        <p:txBody>
          <a:bodyPr vert="horz" lIns="91440" tIns="45720" rIns="91440" bIns="45720" rtlCol="0" anchor="ctr"/>
          <a:lstStyle>
            <a:lvl1pPr algn="r">
              <a:defRPr sz="900">
                <a:solidFill>
                  <a:schemeClr val="tx1">
                    <a:tint val="75000"/>
                  </a:schemeClr>
                </a:solidFill>
                <a:latin typeface="Verdana"/>
              </a:defRPr>
            </a:lvl1pPr>
          </a:lstStyle>
          <a:p>
            <a:pPr defTabSz="457200"/>
            <a:fld id="{4AB1320B-4D74-E144-AB00-D67885CD47E4}" type="slidenum">
              <a:rPr lang="en-US" smtClean="0">
                <a:solidFill>
                  <a:prstClr val="black">
                    <a:tint val="75000"/>
                  </a:prstClr>
                </a:solidFill>
              </a:rPr>
              <a:pPr defTabSz="457200"/>
              <a:t>‹#›</a:t>
            </a:fld>
            <a:endParaRPr lang="en-US" dirty="0">
              <a:solidFill>
                <a:prstClr val="black">
                  <a:tint val="75000"/>
                </a:prstClr>
              </a:solidFill>
            </a:endParaRPr>
          </a:p>
        </p:txBody>
      </p:sp>
      <p:pic>
        <p:nvPicPr>
          <p:cNvPr id="9" name="Picture 8" descr="Econ.bottom bar inside pages.jpg"/>
          <p:cNvPicPr>
            <a:picLocks noChangeAspect="1"/>
          </p:cNvPicPr>
          <p:nvPr userDrawn="1"/>
        </p:nvPicPr>
        <p:blipFill>
          <a:blip r:embed="rId5"/>
          <a:stretch>
            <a:fillRect/>
          </a:stretch>
        </p:blipFill>
        <p:spPr>
          <a:xfrm>
            <a:off x="349253" y="5676204"/>
            <a:ext cx="11492840" cy="844306"/>
          </a:xfrm>
          <a:prstGeom prst="rect">
            <a:avLst/>
          </a:prstGeom>
        </p:spPr>
      </p:pic>
    </p:spTree>
    <p:extLst>
      <p:ext uri="{BB962C8B-B14F-4D97-AF65-F5344CB8AC3E}">
        <p14:creationId xmlns:p14="http://schemas.microsoft.com/office/powerpoint/2010/main" val="1260462898"/>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457200" rtl="0" eaLnBrk="1" latinLnBrk="0" hangingPunct="1">
        <a:spcBef>
          <a:spcPct val="0"/>
        </a:spcBef>
        <a:buNone/>
        <a:defRPr sz="2200" b="1" kern="1200" cap="all">
          <a:solidFill>
            <a:srgbClr val="0069AA"/>
          </a:solidFill>
          <a:latin typeface="Verdana"/>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lumMod val="50000"/>
              <a:lumOff val="50000"/>
            </a:schemeClr>
          </a:solidFill>
          <a:latin typeface="Verdana"/>
          <a:ea typeface="+mn-ea"/>
          <a:cs typeface="+mn-cs"/>
        </a:defRPr>
      </a:lvl1pPr>
      <a:lvl2pPr marL="742950" indent="-285750" algn="l" defTabSz="457200" rtl="0" eaLnBrk="1" latinLnBrk="0" hangingPunct="1">
        <a:spcBef>
          <a:spcPct val="20000"/>
        </a:spcBef>
        <a:buFont typeface="Arial"/>
        <a:buChar char="–"/>
        <a:defRPr sz="2200" kern="1200">
          <a:solidFill>
            <a:schemeClr val="tx1">
              <a:lumMod val="50000"/>
              <a:lumOff val="50000"/>
            </a:schemeClr>
          </a:solidFill>
          <a:latin typeface="Verdana"/>
          <a:ea typeface="+mn-ea"/>
          <a:cs typeface="+mn-cs"/>
        </a:defRPr>
      </a:lvl2pPr>
      <a:lvl3pPr marL="1143000" indent="-228600" algn="l" defTabSz="457200" rtl="0" eaLnBrk="1" latinLnBrk="0" hangingPunct="1">
        <a:spcBef>
          <a:spcPct val="20000"/>
        </a:spcBef>
        <a:buFont typeface="Arial"/>
        <a:buChar char="•"/>
        <a:defRPr sz="2000" kern="1200">
          <a:solidFill>
            <a:schemeClr val="tx1">
              <a:lumMod val="50000"/>
              <a:lumOff val="50000"/>
            </a:schemeClr>
          </a:solidFill>
          <a:latin typeface="Verdana"/>
          <a:ea typeface="+mn-ea"/>
          <a:cs typeface="+mn-cs"/>
        </a:defRPr>
      </a:lvl3pPr>
      <a:lvl4pPr marL="1600200" indent="-228600" algn="l" defTabSz="457200" rtl="0" eaLnBrk="1" latinLnBrk="0" hangingPunct="1">
        <a:spcBef>
          <a:spcPct val="20000"/>
        </a:spcBef>
        <a:buFont typeface="Arial"/>
        <a:buChar char="–"/>
        <a:defRPr sz="1800" kern="1200">
          <a:solidFill>
            <a:schemeClr val="tx1">
              <a:lumMod val="50000"/>
              <a:lumOff val="50000"/>
            </a:schemeClr>
          </a:solidFill>
          <a:latin typeface="Verdana"/>
          <a:ea typeface="+mn-ea"/>
          <a:cs typeface="+mn-cs"/>
        </a:defRPr>
      </a:lvl4pPr>
      <a:lvl5pPr marL="2057400" indent="-228600" algn="l" defTabSz="457200" rtl="0" eaLnBrk="1" latinLnBrk="0" hangingPunct="1">
        <a:spcBef>
          <a:spcPct val="20000"/>
        </a:spcBef>
        <a:buFont typeface="Arial"/>
        <a:buChar char="»"/>
        <a:defRPr sz="1800" kern="1200">
          <a:solidFill>
            <a:schemeClr val="tx1">
              <a:lumMod val="50000"/>
              <a:lumOff val="50000"/>
            </a:schemeClr>
          </a:solidFill>
          <a:latin typeface="Verdan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CBFC4E-CEEB-4334-B689-6C0BCED21141}" type="datetimeFigureOut">
              <a:rPr lang="en-US" smtClean="0">
                <a:solidFill>
                  <a:prstClr val="black">
                    <a:tint val="75000"/>
                  </a:prstClr>
                </a:solidFill>
              </a:rPr>
              <a:pPr/>
              <a:t>1/25/2017</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E078AD-D0E5-4517-9AEF-B7E40CA78C5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85670576"/>
      </p:ext>
    </p:extLst>
  </p:cSld>
  <p:clrMap bg1="lt1" tx1="dk1" bg2="lt2" tx2="dk2" accent1="accent1" accent2="accent2" accent3="accent3" accent4="accent4" accent5="accent5" accent6="accent6" hlink="hlink" folHlink="folHlink"/>
  <p:sldLayoutIdLst>
    <p:sldLayoutId id="214748367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http://files.constantcontact.com/3df2ec17001/7c705e48-e9fd-49b4-94bd-79b9a1a2d54f.jp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hyperlink" Target="https://www.pnc.com/en/personal-banking/wealth-management/investment-corner/Investment-Corner.html" TargetMode="External"/><Relationship Id="rId2" Type="http://schemas.openxmlformats.org/officeDocument/2006/relationships/hyperlink" Target="http://www.pnc.com/economicreports" TargetMode="Externa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http://files.constantcontact.com/3df2ec17001/7c705e48-e9fd-49b4-94bd-79b9a1a2d54f.jp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emf"/><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2" Type="http://schemas.openxmlformats.org/officeDocument/2006/relationships/image" Target="http://files.constantcontact.com/3df2ec17001/7c705e48-e9fd-49b4-94bd-79b9a1a2d54f.jpg" TargetMode="Externa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jpeg"/><Relationship Id="rId10" Type="http://schemas.openxmlformats.org/officeDocument/2006/relationships/image" Target="../media/image13.emf"/><Relationship Id="rId4" Type="http://schemas.openxmlformats.org/officeDocument/2006/relationships/image" Target="../media/image7.gif"/><Relationship Id="rId9" Type="http://schemas.openxmlformats.org/officeDocument/2006/relationships/image" Target="../media/image12.jpeg"/></Relationships>
</file>

<file path=ppt/slides/_rels/slide4.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image" Target="../media/image16.png"/><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image" Target="../media/image15.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media/image14.png"/><Relationship Id="rId5" Type="http://schemas.openxmlformats.org/officeDocument/2006/relationships/tags" Target="../tags/tag31.xml"/><Relationship Id="rId15" Type="http://schemas.openxmlformats.org/officeDocument/2006/relationships/image" Target="../media/image18.png"/><Relationship Id="rId10" Type="http://schemas.openxmlformats.org/officeDocument/2006/relationships/notesSlide" Target="../notesSlides/notesSlide2.xml"/><Relationship Id="rId4" Type="http://schemas.openxmlformats.org/officeDocument/2006/relationships/tags" Target="../tags/tag30.xml"/><Relationship Id="rId9" Type="http://schemas.openxmlformats.org/officeDocument/2006/relationships/slideLayout" Target="../slideLayouts/slideLayout13.xml"/><Relationship Id="rId1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524000" y="3602038"/>
            <a:ext cx="9144000" cy="2635924"/>
          </a:xfrm>
        </p:spPr>
        <p:txBody>
          <a:bodyPr>
            <a:normAutofit/>
          </a:bodyPr>
          <a:lstStyle/>
          <a:p>
            <a:endParaRPr lang="en-US" sz="3200" dirty="0" smtClean="0"/>
          </a:p>
          <a:p>
            <a:r>
              <a:rPr lang="en-US" sz="3200" dirty="0" smtClean="0"/>
              <a:t>January 19, 2017</a:t>
            </a:r>
          </a:p>
          <a:p>
            <a:endParaRPr lang="en-US" sz="3200" dirty="0" smtClean="0"/>
          </a:p>
          <a:p>
            <a:r>
              <a:rPr lang="en-US" sz="3200" dirty="0" smtClean="0"/>
              <a:t>Lender Panel: State of the Market 2017</a:t>
            </a:r>
          </a:p>
          <a:p>
            <a:endParaRPr lang="en-US" dirty="0"/>
          </a:p>
        </p:txBody>
      </p:sp>
      <p:pic>
        <p:nvPicPr>
          <p:cNvPr id="4" name="Picture 2" descr="http://files.constantcontact.com/3df2ec17001/7c705e48-e9fd-49b4-94bd-79b9a1a2d54f.jpg"/>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1238993" y="1284049"/>
            <a:ext cx="9714013" cy="2064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58829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981199" y="87779"/>
            <a:ext cx="8229600" cy="96279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200" b="1" kern="1200" cap="all">
                <a:solidFill>
                  <a:srgbClr val="0069AA"/>
                </a:solidFill>
                <a:latin typeface="Verdana"/>
                <a:ea typeface="+mj-ea"/>
                <a:cs typeface="+mj-cs"/>
              </a:defRPr>
            </a:lvl1pPr>
          </a:lstStyle>
          <a:p>
            <a:r>
              <a:rPr lang="en-US" sz="2000" dirty="0">
                <a:solidFill>
                  <a:prstClr val="white"/>
                </a:solidFill>
              </a:rPr>
              <a:t>faster growth and a tighter job market are a recipe for higher interest rates</a:t>
            </a:r>
          </a:p>
        </p:txBody>
      </p:sp>
      <p:sp>
        <p:nvSpPr>
          <p:cNvPr id="10" name="Text Box 3"/>
          <p:cNvSpPr txBox="1">
            <a:spLocks noChangeArrowheads="1"/>
          </p:cNvSpPr>
          <p:nvPr/>
        </p:nvSpPr>
        <p:spPr bwMode="auto">
          <a:xfrm>
            <a:off x="1828801" y="6103207"/>
            <a:ext cx="5408613" cy="122238"/>
          </a:xfrm>
          <a:prstGeom prst="rect">
            <a:avLst/>
          </a:prstGeom>
          <a:noFill/>
          <a:ln w="9525">
            <a:noFill/>
            <a:miter lim="800000"/>
            <a:headEnd/>
            <a:tailEnd/>
          </a:ln>
        </p:spPr>
        <p:txBody>
          <a:bodyPr lIns="0" tIns="0" rIns="0" bIns="0">
            <a:spAutoFit/>
          </a:bodyPr>
          <a:lstStyle/>
          <a:p>
            <a:pPr defTabSz="457200"/>
            <a:r>
              <a:rPr lang="en-US" sz="800" dirty="0">
                <a:solidFill>
                  <a:prstClr val="black"/>
                </a:solidFill>
                <a:latin typeface="Verdana" panose="020B0604030504040204" pitchFamily="34" charset="0"/>
                <a:ea typeface="Verdana" panose="020B0604030504040204" pitchFamily="34" charset="0"/>
                <a:cs typeface="Verdana" panose="020B0604030504040204" pitchFamily="34" charset="0"/>
              </a:rPr>
              <a:t>Sources: Moody’s Analytics, PNC Economics’ January 2017 Baseline Forecasts</a:t>
            </a:r>
          </a:p>
        </p:txBody>
      </p:sp>
      <p:graphicFrame>
        <p:nvGraphicFramePr>
          <p:cNvPr id="5" name="Chart 4"/>
          <p:cNvGraphicFramePr>
            <a:graphicFrameLocks/>
          </p:cNvGraphicFramePr>
          <p:nvPr>
            <p:extLst>
              <p:ext uri="{D42A27DB-BD31-4B8C-83A1-F6EECF244321}">
                <p14:modId xmlns:p14="http://schemas.microsoft.com/office/powerpoint/2010/main" val="3586418801"/>
              </p:ext>
            </p:extLst>
          </p:nvPr>
        </p:nvGraphicFramePr>
        <p:xfrm>
          <a:off x="1981200" y="1143000"/>
          <a:ext cx="82296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747930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981199" y="87779"/>
            <a:ext cx="8229600" cy="96279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200" b="1" kern="1200" cap="all">
                <a:solidFill>
                  <a:srgbClr val="0069AA"/>
                </a:solidFill>
                <a:latin typeface="Verdana"/>
                <a:ea typeface="+mj-ea"/>
                <a:cs typeface="+mj-cs"/>
              </a:defRPr>
            </a:lvl1pPr>
          </a:lstStyle>
          <a:p>
            <a:r>
              <a:rPr lang="en-US" dirty="0">
                <a:solidFill>
                  <a:prstClr val="white"/>
                </a:solidFill>
              </a:rPr>
              <a:t>Thanks for sharing your day with us</a:t>
            </a:r>
          </a:p>
        </p:txBody>
      </p:sp>
      <p:sp>
        <p:nvSpPr>
          <p:cNvPr id="2" name="TextBox 1"/>
          <p:cNvSpPr txBox="1"/>
          <p:nvPr/>
        </p:nvSpPr>
        <p:spPr>
          <a:xfrm>
            <a:off x="1814712" y="1249846"/>
            <a:ext cx="8680761" cy="2677656"/>
          </a:xfrm>
          <a:prstGeom prst="rect">
            <a:avLst/>
          </a:prstGeom>
          <a:noFill/>
        </p:spPr>
        <p:txBody>
          <a:bodyPr wrap="square" rtlCol="0">
            <a:spAutoFit/>
          </a:bodyPr>
          <a:lstStyle/>
          <a:p>
            <a:pPr defTabSz="457200"/>
            <a:r>
              <a:rPr lang="en-US" sz="2400" dirty="0">
                <a:solidFill>
                  <a:prstClr val="black"/>
                </a:solidFill>
                <a:latin typeface="Verdana" panose="020B0604030504040204" pitchFamily="34" charset="0"/>
                <a:ea typeface="Verdana" panose="020B0604030504040204" pitchFamily="34" charset="0"/>
                <a:cs typeface="Verdana" panose="020B0604030504040204" pitchFamily="34" charset="0"/>
              </a:rPr>
              <a:t>For more PNC economic forecasts, visit us at</a:t>
            </a:r>
          </a:p>
          <a:p>
            <a:pPr defTabSz="457200"/>
            <a:r>
              <a:rPr lang="en-US" sz="2400" dirty="0">
                <a:solidFill>
                  <a:prstClr val="black"/>
                </a:solidFill>
                <a:latin typeface="Verdana" panose="020B0604030504040204" pitchFamily="34" charset="0"/>
                <a:ea typeface="Verdana" panose="020B0604030504040204" pitchFamily="34" charset="0"/>
                <a:cs typeface="Verdana" panose="020B0604030504040204" pitchFamily="34" charset="0"/>
                <a:hlinkClick r:id="rId2"/>
              </a:rPr>
              <a:t>www.pnc.com/economicreports</a:t>
            </a:r>
            <a:endParaRPr lang="en-US" sz="24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defTabSz="457200"/>
            <a:endParaRPr lang="en-US" sz="24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defTabSz="457200"/>
            <a:r>
              <a:rPr lang="en-US" sz="2400" dirty="0">
                <a:solidFill>
                  <a:prstClr val="black"/>
                </a:solidFill>
                <a:latin typeface="Verdana" panose="020B0604030504040204" pitchFamily="34" charset="0"/>
                <a:ea typeface="Verdana" panose="020B0604030504040204" pitchFamily="34" charset="0"/>
                <a:cs typeface="Verdana" panose="020B0604030504040204" pitchFamily="34" charset="0"/>
              </a:rPr>
              <a:t>And for investment strategy insights, at</a:t>
            </a:r>
          </a:p>
          <a:p>
            <a:pPr defTabSz="457200"/>
            <a:r>
              <a:rPr lang="en-US" sz="2400" dirty="0">
                <a:solidFill>
                  <a:prstClr val="black"/>
                </a:solidFill>
                <a:latin typeface="Verdana" panose="020B0604030504040204" pitchFamily="34" charset="0"/>
                <a:ea typeface="Verdana" panose="020B0604030504040204" pitchFamily="34" charset="0"/>
                <a:cs typeface="Verdana" panose="020B0604030504040204" pitchFamily="34" charset="0"/>
                <a:hlinkClick r:id="rId3"/>
              </a:rPr>
              <a:t>https://www.pnc.com/en/personal-banking/wealth-management/investment-corner/Investment-Corner.html</a:t>
            </a:r>
            <a:r>
              <a:rPr lang="en-US" sz="2400" dirty="0">
                <a:solidFill>
                  <a:prstClr val="black"/>
                </a:solidFill>
                <a:latin typeface="Verdana" panose="020B0604030504040204" pitchFamily="34" charset="0"/>
                <a:ea typeface="Verdana" panose="020B0604030504040204" pitchFamily="34" charset="0"/>
                <a:cs typeface="Verdana" panose="020B0604030504040204" pitchFamily="34" charset="0"/>
              </a:rPr>
              <a:t> </a:t>
            </a:r>
          </a:p>
        </p:txBody>
      </p:sp>
      <p:sp>
        <p:nvSpPr>
          <p:cNvPr id="6" name="Text Box 553"/>
          <p:cNvSpPr txBox="1">
            <a:spLocks noChangeArrowheads="1"/>
          </p:cNvSpPr>
          <p:nvPr/>
        </p:nvSpPr>
        <p:spPr bwMode="auto">
          <a:xfrm>
            <a:off x="1814711" y="4126773"/>
            <a:ext cx="8680761" cy="1816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91440" rIns="91440" bIns="91440" anchor="t" anchorCtr="0" upright="1">
            <a:noAutofit/>
          </a:bodyPr>
          <a:lstStyle/>
          <a:p>
            <a:pPr algn="just" defTabSz="457200"/>
            <a:r>
              <a:rPr lang="en-US" sz="1400" dirty="0">
                <a:solidFill>
                  <a:srgbClr val="262626"/>
                </a:solidFill>
                <a:latin typeface="Verdana" panose="020B0604030504040204" pitchFamily="34" charset="0"/>
                <a:ea typeface="SimSun" panose="02010600030101010101" pitchFamily="2" charset="-122"/>
                <a:cs typeface="Times New Roman" panose="02020603050405020304" pitchFamily="18" charset="0"/>
              </a:rPr>
              <a:t>Disclaimer: The material presented is of a general nature and does not constitute the provision of investment or economic advice to any person, or a recommendation to buy or sell any security or adopt any investment strategy. Opinions and forecasts expressed herein are subject to change without notice. Relevant information was obtained from sources deemed reliable. Such information is not guaranteed as to its accuracy. You should seek the advice of an investment professional to tailor a financial plan to your particular needs. </a:t>
            </a:r>
          </a:p>
          <a:p>
            <a:pPr algn="just" defTabSz="457200"/>
            <a:r>
              <a:rPr lang="en-US" sz="1400" dirty="0">
                <a:solidFill>
                  <a:srgbClr val="262626"/>
                </a:solidFill>
                <a:latin typeface="Verdana" panose="020B0604030504040204" pitchFamily="34" charset="0"/>
                <a:ea typeface="SimSun" panose="02010600030101010101" pitchFamily="2" charset="-122"/>
                <a:cs typeface="Times New Roman" panose="02020603050405020304" pitchFamily="18" charset="0"/>
              </a:rPr>
              <a:t>© 2017 The PNC Financial Services Group, Inc. All rights reserved.</a:t>
            </a:r>
            <a:r>
              <a:rPr lang="en-US" sz="1000" dirty="0">
                <a:solidFill>
                  <a:srgbClr val="0069AA"/>
                </a:solidFill>
                <a:latin typeface="Verdana" panose="020B0604030504040204" pitchFamily="34" charset="0"/>
                <a:ea typeface="SimSun" panose="02010600030101010101" pitchFamily="2" charset="-122"/>
                <a:cs typeface="PNCSans-Regular"/>
              </a:rPr>
              <a:t> </a:t>
            </a:r>
            <a:r>
              <a:rPr lang="en-US" sz="2000" dirty="0">
                <a:solidFill>
                  <a:prstClr val="black"/>
                </a:solidFill>
                <a:latin typeface="PNC Sans Regular"/>
                <a:ea typeface="SimSun" panose="02010600030101010101" pitchFamily="2" charset="-122"/>
                <a:cs typeface="Times New Roman" panose="02020603050405020304" pitchFamily="18" charset="0"/>
              </a:rPr>
              <a:t> </a:t>
            </a:r>
          </a:p>
        </p:txBody>
      </p:sp>
    </p:spTree>
    <p:extLst>
      <p:ext uri="{BB962C8B-B14F-4D97-AF65-F5344CB8AC3E}">
        <p14:creationId xmlns:p14="http://schemas.microsoft.com/office/powerpoint/2010/main" val="7317424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a:graphicFrameLocks/>
          </p:cNvGraphicFramePr>
          <p:nvPr>
            <p:extLst>
              <p:ext uri="{D42A27DB-BD31-4B8C-83A1-F6EECF244321}">
                <p14:modId xmlns:p14="http://schemas.microsoft.com/office/powerpoint/2010/main" val="1851483190"/>
              </p:ext>
            </p:extLst>
          </p:nvPr>
        </p:nvGraphicFramePr>
        <p:xfrm>
          <a:off x="6293072" y="1447801"/>
          <a:ext cx="3962400" cy="3784837"/>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0"/>
          </p:nvPr>
        </p:nvSpPr>
        <p:spPr/>
        <p:txBody>
          <a:bodyPr/>
          <a:lstStyle/>
          <a:p>
            <a:pPr>
              <a:defRPr/>
            </a:pPr>
            <a:fld id="{DA727643-AE17-4016-8977-334878AEF1CA}" type="slidenum">
              <a:rPr lang="en-US" smtClean="0">
                <a:solidFill>
                  <a:prstClr val="black"/>
                </a:solidFill>
              </a:rPr>
              <a:pPr>
                <a:defRPr/>
              </a:pPr>
              <a:t>12</a:t>
            </a:fld>
            <a:endParaRPr lang="en-US" dirty="0">
              <a:solidFill>
                <a:prstClr val="black"/>
              </a:solidFill>
            </a:endParaRPr>
          </a:p>
        </p:txBody>
      </p:sp>
      <p:sp>
        <p:nvSpPr>
          <p:cNvPr id="5" name="Title 4"/>
          <p:cNvSpPr>
            <a:spLocks noGrp="1"/>
          </p:cNvSpPr>
          <p:nvPr>
            <p:ph type="title"/>
          </p:nvPr>
        </p:nvSpPr>
        <p:spPr>
          <a:xfrm>
            <a:off x="2008909" y="336177"/>
            <a:ext cx="8229600" cy="941294"/>
          </a:xfrm>
        </p:spPr>
        <p:txBody>
          <a:bodyPr>
            <a:noAutofit/>
          </a:bodyPr>
          <a:lstStyle/>
          <a:p>
            <a:r>
              <a:rPr lang="en-US" sz="2100" dirty="0"/>
              <a:t>Large Banks’ Asset Market Share Has Dramatically Increased</a:t>
            </a:r>
            <a:br>
              <a:rPr lang="en-US" sz="2100" dirty="0"/>
            </a:br>
            <a:r>
              <a:rPr lang="en-US" sz="2100" dirty="0"/>
              <a:t>	- and there are 238 fewer Banks than last year</a:t>
            </a:r>
          </a:p>
        </p:txBody>
      </p:sp>
      <p:graphicFrame>
        <p:nvGraphicFramePr>
          <p:cNvPr id="10" name="Chart 9"/>
          <p:cNvGraphicFramePr>
            <a:graphicFrameLocks/>
          </p:cNvGraphicFramePr>
          <p:nvPr>
            <p:extLst>
              <p:ext uri="{D42A27DB-BD31-4B8C-83A1-F6EECF244321}">
                <p14:modId xmlns:p14="http://schemas.microsoft.com/office/powerpoint/2010/main" val="332248905"/>
              </p:ext>
            </p:extLst>
          </p:nvPr>
        </p:nvGraphicFramePr>
        <p:xfrm>
          <a:off x="1870364" y="1456243"/>
          <a:ext cx="4208318" cy="3765176"/>
        </p:xfrm>
        <a:graphic>
          <a:graphicData uri="http://schemas.openxmlformats.org/drawingml/2006/chart">
            <c:chart xmlns:c="http://schemas.openxmlformats.org/drawingml/2006/chart" xmlns:r="http://schemas.openxmlformats.org/officeDocument/2006/relationships" r:id="rId3"/>
          </a:graphicData>
        </a:graphic>
      </p:graphicFrame>
      <p:cxnSp>
        <p:nvCxnSpPr>
          <p:cNvPr id="14" name="Straight Connector 13"/>
          <p:cNvCxnSpPr/>
          <p:nvPr/>
        </p:nvCxnSpPr>
        <p:spPr>
          <a:xfrm>
            <a:off x="3352800" y="2667000"/>
            <a:ext cx="2" cy="1143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17" idx="2"/>
          </p:cNvCxnSpPr>
          <p:nvPr/>
        </p:nvCxnSpPr>
        <p:spPr>
          <a:xfrm>
            <a:off x="3352801" y="3810000"/>
            <a:ext cx="822877" cy="7320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Arc 16"/>
          <p:cNvSpPr/>
          <p:nvPr/>
        </p:nvSpPr>
        <p:spPr>
          <a:xfrm>
            <a:off x="2182092" y="2667000"/>
            <a:ext cx="2313709" cy="2218243"/>
          </a:xfrm>
          <a:prstGeom prst="arc">
            <a:avLst>
              <a:gd name="adj1" fmla="val 16196777"/>
              <a:gd name="adj2" fmla="val 2548177"/>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lIns="82058" tIns="41029" rIns="82058" bIns="41029" rtlCol="0" anchor="ctr"/>
          <a:lstStyle/>
          <a:p>
            <a:pPr algn="ctr"/>
            <a:endParaRPr lang="en-US" dirty="0">
              <a:solidFill>
                <a:prstClr val="black"/>
              </a:solidFill>
            </a:endParaRPr>
          </a:p>
        </p:txBody>
      </p:sp>
      <p:sp>
        <p:nvSpPr>
          <p:cNvPr id="20" name="Arc 19"/>
          <p:cNvSpPr/>
          <p:nvPr/>
        </p:nvSpPr>
        <p:spPr>
          <a:xfrm>
            <a:off x="6434328" y="2743200"/>
            <a:ext cx="2286000" cy="2286000"/>
          </a:xfrm>
          <a:prstGeom prst="arc">
            <a:avLst>
              <a:gd name="adj1" fmla="val 16212471"/>
              <a:gd name="adj2" fmla="val 12123138"/>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lIns="82058" tIns="41029" rIns="82058" bIns="41029" rtlCol="0" anchor="ctr"/>
          <a:lstStyle/>
          <a:p>
            <a:pPr algn="ctr"/>
            <a:endParaRPr lang="en-US" dirty="0">
              <a:solidFill>
                <a:prstClr val="black"/>
              </a:solidFill>
            </a:endParaRPr>
          </a:p>
        </p:txBody>
      </p:sp>
      <p:sp>
        <p:nvSpPr>
          <p:cNvPr id="21" name="TextBox 20"/>
          <p:cNvSpPr txBox="1"/>
          <p:nvPr/>
        </p:nvSpPr>
        <p:spPr>
          <a:xfrm>
            <a:off x="2563092" y="5300061"/>
            <a:ext cx="2909455" cy="420930"/>
          </a:xfrm>
          <a:prstGeom prst="rect">
            <a:avLst/>
          </a:prstGeom>
          <a:noFill/>
          <a:ln w="19050">
            <a:solidFill>
              <a:srgbClr val="92D050"/>
            </a:solidFill>
          </a:ln>
        </p:spPr>
        <p:txBody>
          <a:bodyPr wrap="square" lIns="82058" tIns="41029" rIns="82058" bIns="41029" rtlCol="0" anchor="ctr">
            <a:spAutoFit/>
          </a:bodyPr>
          <a:lstStyle/>
          <a:p>
            <a:pPr algn="ctr"/>
            <a:r>
              <a:rPr lang="en-US" sz="2200" b="1" dirty="0">
                <a:solidFill>
                  <a:prstClr val="black"/>
                </a:solidFill>
              </a:rPr>
              <a:t>Banks &gt; $10bn:  37%</a:t>
            </a:r>
          </a:p>
        </p:txBody>
      </p:sp>
      <p:sp>
        <p:nvSpPr>
          <p:cNvPr id="22" name="TextBox 21"/>
          <p:cNvSpPr txBox="1"/>
          <p:nvPr/>
        </p:nvSpPr>
        <p:spPr>
          <a:xfrm>
            <a:off x="6996546" y="5300061"/>
            <a:ext cx="2874818" cy="420930"/>
          </a:xfrm>
          <a:prstGeom prst="rect">
            <a:avLst/>
          </a:prstGeom>
          <a:noFill/>
          <a:ln w="19050">
            <a:solidFill>
              <a:srgbClr val="92D050"/>
            </a:solidFill>
          </a:ln>
        </p:spPr>
        <p:txBody>
          <a:bodyPr wrap="square" lIns="82058" tIns="41029" rIns="82058" bIns="41029" rtlCol="0" anchor="ctr">
            <a:spAutoFit/>
          </a:bodyPr>
          <a:lstStyle/>
          <a:p>
            <a:pPr algn="ctr"/>
            <a:r>
              <a:rPr lang="en-US" sz="2200" b="1" dirty="0">
                <a:solidFill>
                  <a:prstClr val="black"/>
                </a:solidFill>
              </a:rPr>
              <a:t>Banks &gt; $10bn:  81%</a:t>
            </a:r>
          </a:p>
        </p:txBody>
      </p:sp>
      <p:sp>
        <p:nvSpPr>
          <p:cNvPr id="24" name="Text Placeholder 3"/>
          <p:cNvSpPr txBox="1">
            <a:spLocks/>
          </p:cNvSpPr>
          <p:nvPr/>
        </p:nvSpPr>
        <p:spPr>
          <a:xfrm>
            <a:off x="1974274" y="6118412"/>
            <a:ext cx="8243455" cy="336176"/>
          </a:xfrm>
          <a:prstGeom prst="rect">
            <a:avLst/>
          </a:prstGeom>
        </p:spPr>
        <p:txBody>
          <a:bodyPr vert="horz" lIns="91429" tIns="45714" rIns="91429" bIns="45714" rtlCol="0" anchor="b">
            <a:normAutofit/>
          </a:bodyPr>
          <a:lstStyle>
            <a:lvl1pPr marL="0" indent="0" algn="l" defTabSz="1018824" rtl="0" eaLnBrk="1" latinLnBrk="0" hangingPunct="1">
              <a:spcBef>
                <a:spcPct val="20000"/>
              </a:spcBef>
              <a:buFont typeface="Arial" pitchFamily="34" charset="0"/>
              <a:buNone/>
              <a:defRPr sz="2000" b="1" kern="1200">
                <a:solidFill>
                  <a:schemeClr val="tx1"/>
                </a:solidFill>
                <a:latin typeface="Arial" pitchFamily="34" charset="0"/>
                <a:ea typeface="+mn-ea"/>
                <a:cs typeface="Arial" pitchFamily="34" charset="0"/>
              </a:defRPr>
            </a:lvl1pPr>
            <a:lvl2pPr marL="509412" indent="0" algn="l" defTabSz="1018824" rtl="0" eaLnBrk="1" latinLnBrk="0" hangingPunct="1">
              <a:spcBef>
                <a:spcPct val="20000"/>
              </a:spcBef>
              <a:buFont typeface="Arial" pitchFamily="34" charset="0"/>
              <a:buNone/>
              <a:defRPr sz="2200" b="1" kern="1200">
                <a:solidFill>
                  <a:schemeClr val="tx1"/>
                </a:solidFill>
                <a:latin typeface="+mn-lt"/>
                <a:ea typeface="+mn-ea"/>
                <a:cs typeface="+mn-cs"/>
              </a:defRPr>
            </a:lvl2pPr>
            <a:lvl3pPr marL="1018824" indent="0" algn="l" defTabSz="1018824" rtl="0" eaLnBrk="1" latinLnBrk="0" hangingPunct="1">
              <a:spcBef>
                <a:spcPct val="20000"/>
              </a:spcBef>
              <a:buFont typeface="Arial" pitchFamily="34" charset="0"/>
              <a:buNone/>
              <a:defRPr sz="2000" b="1" kern="1200">
                <a:solidFill>
                  <a:schemeClr val="tx1"/>
                </a:solidFill>
                <a:latin typeface="+mn-lt"/>
                <a:ea typeface="+mn-ea"/>
                <a:cs typeface="+mn-cs"/>
              </a:defRPr>
            </a:lvl3pPr>
            <a:lvl4pPr marL="1528237" indent="0" algn="l" defTabSz="1018824" rtl="0" eaLnBrk="1" latinLnBrk="0" hangingPunct="1">
              <a:spcBef>
                <a:spcPct val="20000"/>
              </a:spcBef>
              <a:buFont typeface="Arial" pitchFamily="34" charset="0"/>
              <a:buNone/>
              <a:defRPr sz="1800" b="1" kern="1200">
                <a:solidFill>
                  <a:schemeClr val="tx1"/>
                </a:solidFill>
                <a:latin typeface="+mn-lt"/>
                <a:ea typeface="+mn-ea"/>
                <a:cs typeface="+mn-cs"/>
              </a:defRPr>
            </a:lvl4pPr>
            <a:lvl5pPr marL="2037649" indent="0" algn="l" defTabSz="1018824" rtl="0" eaLnBrk="1" latinLnBrk="0" hangingPunct="1">
              <a:spcBef>
                <a:spcPct val="20000"/>
              </a:spcBef>
              <a:buFont typeface="Arial" pitchFamily="34" charset="0"/>
              <a:buNone/>
              <a:defRPr sz="1800" b="1" kern="1200">
                <a:solidFill>
                  <a:schemeClr val="tx1"/>
                </a:solidFill>
                <a:latin typeface="+mn-lt"/>
                <a:ea typeface="+mn-ea"/>
                <a:cs typeface="+mn-cs"/>
              </a:defRPr>
            </a:lvl5pPr>
            <a:lvl6pPr marL="2547061" indent="0" algn="l" defTabSz="1018824" rtl="0" eaLnBrk="1" latinLnBrk="0" hangingPunct="1">
              <a:spcBef>
                <a:spcPct val="20000"/>
              </a:spcBef>
              <a:buFont typeface="Arial" pitchFamily="34" charset="0"/>
              <a:buNone/>
              <a:defRPr sz="1800" b="1" kern="1200">
                <a:solidFill>
                  <a:schemeClr val="tx1"/>
                </a:solidFill>
                <a:latin typeface="+mn-lt"/>
                <a:ea typeface="+mn-ea"/>
                <a:cs typeface="+mn-cs"/>
              </a:defRPr>
            </a:lvl6pPr>
            <a:lvl7pPr marL="3056473" indent="0" algn="l" defTabSz="1018824" rtl="0" eaLnBrk="1" latinLnBrk="0" hangingPunct="1">
              <a:spcBef>
                <a:spcPct val="20000"/>
              </a:spcBef>
              <a:buFont typeface="Arial" pitchFamily="34" charset="0"/>
              <a:buNone/>
              <a:defRPr sz="1800" b="1" kern="1200">
                <a:solidFill>
                  <a:schemeClr val="tx1"/>
                </a:solidFill>
                <a:latin typeface="+mn-lt"/>
                <a:ea typeface="+mn-ea"/>
                <a:cs typeface="+mn-cs"/>
              </a:defRPr>
            </a:lvl7pPr>
            <a:lvl8pPr marL="3565886" indent="0" algn="l" defTabSz="1018824" rtl="0" eaLnBrk="1" latinLnBrk="0" hangingPunct="1">
              <a:spcBef>
                <a:spcPct val="20000"/>
              </a:spcBef>
              <a:buFont typeface="Arial" pitchFamily="34" charset="0"/>
              <a:buNone/>
              <a:defRPr sz="1800" b="1" kern="1200">
                <a:solidFill>
                  <a:schemeClr val="tx1"/>
                </a:solidFill>
                <a:latin typeface="+mn-lt"/>
                <a:ea typeface="+mn-ea"/>
                <a:cs typeface="+mn-cs"/>
              </a:defRPr>
            </a:lvl8pPr>
            <a:lvl9pPr marL="4075298" indent="0" algn="l" defTabSz="1018824" rtl="0" eaLnBrk="1" latinLnBrk="0" hangingPunct="1">
              <a:spcBef>
                <a:spcPct val="20000"/>
              </a:spcBef>
              <a:buFont typeface="Arial" pitchFamily="34" charset="0"/>
              <a:buNone/>
              <a:defRPr sz="1800" b="1" kern="1200">
                <a:solidFill>
                  <a:schemeClr val="tx1"/>
                </a:solidFill>
                <a:latin typeface="+mn-lt"/>
                <a:ea typeface="+mn-ea"/>
                <a:cs typeface="+mn-cs"/>
              </a:defRPr>
            </a:lvl9pPr>
          </a:lstStyle>
          <a:p>
            <a:r>
              <a:rPr lang="en-US" sz="900" b="0" i="1" dirty="0">
                <a:solidFill>
                  <a:prstClr val="black"/>
                </a:solidFill>
              </a:rPr>
              <a:t>Source:  SNL Financial.  Includes public and private commercial and savings banks.</a:t>
            </a:r>
          </a:p>
        </p:txBody>
      </p:sp>
      <p:cxnSp>
        <p:nvCxnSpPr>
          <p:cNvPr id="4" name="Straight Connector 3"/>
          <p:cNvCxnSpPr/>
          <p:nvPr/>
        </p:nvCxnSpPr>
        <p:spPr>
          <a:xfrm>
            <a:off x="7596299" y="2743200"/>
            <a:ext cx="0" cy="11206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511636" y="3437704"/>
            <a:ext cx="1108364" cy="4484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7835041"/>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urved Left Arrow 22"/>
          <p:cNvSpPr/>
          <p:nvPr/>
        </p:nvSpPr>
        <p:spPr>
          <a:xfrm>
            <a:off x="8243456" y="2745951"/>
            <a:ext cx="692727" cy="1344706"/>
          </a:xfrm>
          <a:prstGeom prst="curvedLeftArrow">
            <a:avLst>
              <a:gd name="adj1" fmla="val 29677"/>
              <a:gd name="adj2" fmla="val 50000"/>
              <a:gd name="adj3" fmla="val 25000"/>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dirty="0">
              <a:solidFill>
                <a:prstClr val="black"/>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96828497"/>
              </p:ext>
            </p:extLst>
          </p:nvPr>
        </p:nvGraphicFramePr>
        <p:xfrm>
          <a:off x="3351298" y="1401246"/>
          <a:ext cx="4753612" cy="3399354"/>
        </p:xfrm>
        <a:graphic>
          <a:graphicData uri="http://schemas.openxmlformats.org/drawingml/2006/table">
            <a:tbl>
              <a:tblPr firstRow="1" bandRow="1">
                <a:tableStyleId>{073A0DAA-6AF3-43AB-8588-CEC1D06C72B9}</a:tableStyleId>
              </a:tblPr>
              <a:tblGrid>
                <a:gridCol w="1927534"/>
                <a:gridCol w="1425483"/>
                <a:gridCol w="1400595"/>
              </a:tblGrid>
              <a:tr h="564776">
                <a:tc>
                  <a:txBody>
                    <a:bodyPr/>
                    <a:lstStyle/>
                    <a:p>
                      <a:pPr algn="ctr"/>
                      <a:endParaRPr lang="en-US" sz="1600" dirty="0"/>
                    </a:p>
                  </a:txBody>
                  <a:tcPr marL="83127" marR="83127" marT="40341" marB="40341">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2"/>
                    </a:solidFill>
                  </a:tcPr>
                </a:tc>
                <a:tc>
                  <a:txBody>
                    <a:bodyPr/>
                    <a:lstStyle/>
                    <a:p>
                      <a:pPr algn="ctr"/>
                      <a:r>
                        <a:rPr lang="en-US" sz="1600" dirty="0" smtClean="0"/>
                        <a:t>Count</a:t>
                      </a:r>
                      <a:r>
                        <a:rPr lang="en-US" sz="1600" baseline="0" dirty="0" smtClean="0"/>
                        <a:t> as of </a:t>
                      </a:r>
                    </a:p>
                    <a:p>
                      <a:pPr algn="ctr"/>
                      <a:r>
                        <a:rPr lang="en-US" sz="1600" baseline="0" dirty="0" smtClean="0"/>
                        <a:t>1990 YE</a:t>
                      </a:r>
                      <a:endParaRPr lang="en-US" sz="1600" dirty="0"/>
                    </a:p>
                  </a:txBody>
                  <a:tcPr marL="83127" marR="83127" marT="40341" marB="40341">
                    <a:lnT w="12700" cap="flat" cmpd="sng" algn="ctr">
                      <a:solidFill>
                        <a:schemeClr val="tx1"/>
                      </a:solidFill>
                      <a:prstDash val="solid"/>
                      <a:round/>
                      <a:headEnd type="none" w="med" len="med"/>
                      <a:tailEnd type="none" w="med" len="med"/>
                    </a:lnT>
                    <a:solidFill>
                      <a:schemeClr val="tx2"/>
                    </a:solidFill>
                  </a:tcPr>
                </a:tc>
                <a:tc>
                  <a:txBody>
                    <a:bodyPr/>
                    <a:lstStyle/>
                    <a:p>
                      <a:pPr algn="ctr"/>
                      <a:r>
                        <a:rPr lang="en-US" sz="1600" dirty="0" smtClean="0"/>
                        <a:t>Count as of </a:t>
                      </a:r>
                    </a:p>
                    <a:p>
                      <a:pPr algn="ctr"/>
                      <a:r>
                        <a:rPr lang="en-US" sz="1600" dirty="0" smtClean="0"/>
                        <a:t>2016 Q3 </a:t>
                      </a:r>
                      <a:endParaRPr lang="en-US" sz="1600" dirty="0"/>
                    </a:p>
                  </a:txBody>
                  <a:tcPr marL="83127" marR="83127" marT="40341" marB="40341">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tr>
              <a:tr h="353874">
                <a:tc>
                  <a:txBody>
                    <a:bodyPr/>
                    <a:lstStyle/>
                    <a:p>
                      <a:pPr algn="l" fontAlgn="b"/>
                      <a:r>
                        <a:rPr lang="en-US" sz="1600" b="0" i="0" u="none" strike="noStrike" dirty="0" smtClean="0">
                          <a:solidFill>
                            <a:srgbClr val="000000"/>
                          </a:solidFill>
                          <a:effectLst/>
                          <a:latin typeface="Calibri"/>
                        </a:rPr>
                        <a:t>  &lt;$</a:t>
                      </a:r>
                      <a:r>
                        <a:rPr lang="en-US" sz="1600" b="0" i="0" u="none" strike="noStrike" dirty="0">
                          <a:solidFill>
                            <a:srgbClr val="000000"/>
                          </a:solidFill>
                          <a:effectLst/>
                          <a:latin typeface="Calibri"/>
                        </a:rPr>
                        <a:t>500mm</a:t>
                      </a:r>
                    </a:p>
                  </a:txBody>
                  <a:tcPr marL="8659" marR="8659" marT="8404" marB="0" anchor="ctr">
                    <a:lnL w="12700" cap="flat" cmpd="sng" algn="ctr">
                      <a:solidFill>
                        <a:schemeClr val="tx1"/>
                      </a:solidFill>
                      <a:prstDash val="solid"/>
                      <a:round/>
                      <a:headEnd type="none" w="med" len="med"/>
                      <a:tailEnd type="none" w="med" len="med"/>
                    </a:lnL>
                  </a:tcPr>
                </a:tc>
                <a:tc>
                  <a:txBody>
                    <a:bodyPr/>
                    <a:lstStyle/>
                    <a:p>
                      <a:pPr algn="r"/>
                      <a:r>
                        <a:rPr lang="en-US" sz="1600" dirty="0" smtClean="0"/>
                        <a:t>12,061</a:t>
                      </a:r>
                      <a:endParaRPr lang="en-US" sz="1600" dirty="0"/>
                    </a:p>
                  </a:txBody>
                  <a:tcPr marL="83127" marR="83127" marT="40341" marB="40341" anchor="ctr"/>
                </a:tc>
                <a:tc>
                  <a:txBody>
                    <a:bodyPr/>
                    <a:lstStyle/>
                    <a:p>
                      <a:pPr algn="r"/>
                      <a:r>
                        <a:rPr lang="en-US" sz="1600" dirty="0" smtClean="0"/>
                        <a:t>4,624</a:t>
                      </a:r>
                      <a:endParaRPr lang="en-US" sz="1600" dirty="0"/>
                    </a:p>
                  </a:txBody>
                  <a:tcPr marL="83127" marR="83127" marT="40341" marB="40341" anchor="ctr">
                    <a:lnR w="12700" cap="flat" cmpd="sng" algn="ctr">
                      <a:solidFill>
                        <a:schemeClr val="tx1"/>
                      </a:solidFill>
                      <a:prstDash val="solid"/>
                      <a:round/>
                      <a:headEnd type="none" w="med" len="med"/>
                      <a:tailEnd type="none" w="med" len="med"/>
                    </a:lnR>
                  </a:tcPr>
                </a:tc>
              </a:tr>
              <a:tr h="353874">
                <a:tc>
                  <a:txBody>
                    <a:bodyPr/>
                    <a:lstStyle/>
                    <a:p>
                      <a:pPr algn="l" fontAlgn="b"/>
                      <a:r>
                        <a:rPr lang="en-US" sz="1600" b="0" i="0" u="none" strike="noStrike" dirty="0" smtClean="0">
                          <a:solidFill>
                            <a:srgbClr val="000000"/>
                          </a:solidFill>
                          <a:effectLst/>
                          <a:latin typeface="Calibri"/>
                        </a:rPr>
                        <a:t>  $</a:t>
                      </a:r>
                      <a:r>
                        <a:rPr lang="en-US" sz="1600" b="0" i="0" u="none" strike="noStrike" dirty="0">
                          <a:solidFill>
                            <a:srgbClr val="000000"/>
                          </a:solidFill>
                          <a:effectLst/>
                          <a:latin typeface="Calibri"/>
                        </a:rPr>
                        <a:t>500mm - $1bn</a:t>
                      </a:r>
                    </a:p>
                  </a:txBody>
                  <a:tcPr marL="8659" marR="8659" marT="8404" marB="0" anchor="ctr">
                    <a:lnL w="12700" cap="flat" cmpd="sng" algn="ctr">
                      <a:solidFill>
                        <a:schemeClr val="tx1"/>
                      </a:solidFill>
                      <a:prstDash val="solid"/>
                      <a:round/>
                      <a:headEnd type="none" w="med" len="med"/>
                      <a:tailEnd type="none" w="med" len="med"/>
                    </a:lnL>
                  </a:tcPr>
                </a:tc>
                <a:tc>
                  <a:txBody>
                    <a:bodyPr/>
                    <a:lstStyle/>
                    <a:p>
                      <a:pPr algn="r"/>
                      <a:r>
                        <a:rPr lang="en-US" sz="1600" dirty="0" smtClean="0"/>
                        <a:t>309</a:t>
                      </a:r>
                      <a:endParaRPr lang="en-US" sz="1600" dirty="0"/>
                    </a:p>
                  </a:txBody>
                  <a:tcPr marL="83127" marR="83127" marT="40341" marB="40341" anchor="ctr"/>
                </a:tc>
                <a:tc>
                  <a:txBody>
                    <a:bodyPr/>
                    <a:lstStyle/>
                    <a:p>
                      <a:pPr algn="r"/>
                      <a:r>
                        <a:rPr lang="en-US" sz="1600" dirty="0" smtClean="0"/>
                        <a:t>754</a:t>
                      </a:r>
                      <a:endParaRPr lang="en-US" sz="1600" dirty="0"/>
                    </a:p>
                  </a:txBody>
                  <a:tcPr marL="83127" marR="83127" marT="40341" marB="40341" anchor="ctr">
                    <a:lnR w="12700" cap="flat" cmpd="sng" algn="ctr">
                      <a:solidFill>
                        <a:schemeClr val="tx1"/>
                      </a:solidFill>
                      <a:prstDash val="solid"/>
                      <a:round/>
                      <a:headEnd type="none" w="med" len="med"/>
                      <a:tailEnd type="none" w="med" len="med"/>
                    </a:lnR>
                  </a:tcPr>
                </a:tc>
              </a:tr>
              <a:tr h="353874">
                <a:tc>
                  <a:txBody>
                    <a:bodyPr/>
                    <a:lstStyle/>
                    <a:p>
                      <a:pPr algn="l" fontAlgn="b"/>
                      <a:r>
                        <a:rPr lang="en-US" sz="1600" b="0" i="0" u="none" strike="noStrike" dirty="0" smtClean="0">
                          <a:solidFill>
                            <a:srgbClr val="000000"/>
                          </a:solidFill>
                          <a:effectLst/>
                          <a:latin typeface="Calibri"/>
                        </a:rPr>
                        <a:t>  $</a:t>
                      </a:r>
                      <a:r>
                        <a:rPr lang="en-US" sz="1600" b="0" i="0" u="none" strike="noStrike" dirty="0">
                          <a:solidFill>
                            <a:srgbClr val="000000"/>
                          </a:solidFill>
                          <a:effectLst/>
                          <a:latin typeface="Calibri"/>
                        </a:rPr>
                        <a:t>1.0bn - $2.5bn</a:t>
                      </a:r>
                    </a:p>
                  </a:txBody>
                  <a:tcPr marL="8659" marR="8659" marT="8404" marB="0" anchor="ctr">
                    <a:lnL w="12700" cap="flat" cmpd="sng" algn="ctr">
                      <a:solidFill>
                        <a:schemeClr val="tx1"/>
                      </a:solidFill>
                      <a:prstDash val="solid"/>
                      <a:round/>
                      <a:headEnd type="none" w="med" len="med"/>
                      <a:tailEnd type="none" w="med" len="med"/>
                    </a:lnL>
                    <a:solidFill>
                      <a:schemeClr val="tx2">
                        <a:lumMod val="40000"/>
                        <a:lumOff val="60000"/>
                      </a:schemeClr>
                    </a:solidFill>
                  </a:tcPr>
                </a:tc>
                <a:tc>
                  <a:txBody>
                    <a:bodyPr/>
                    <a:lstStyle/>
                    <a:p>
                      <a:pPr algn="r"/>
                      <a:r>
                        <a:rPr lang="en-US" sz="1600" dirty="0" smtClean="0"/>
                        <a:t>204</a:t>
                      </a:r>
                      <a:endParaRPr lang="en-US" sz="1600" dirty="0"/>
                    </a:p>
                  </a:txBody>
                  <a:tcPr marL="83127" marR="83127" marT="40341" marB="40341" anchor="ctr">
                    <a:solidFill>
                      <a:schemeClr val="tx2">
                        <a:lumMod val="40000"/>
                        <a:lumOff val="60000"/>
                      </a:schemeClr>
                    </a:solidFill>
                  </a:tcPr>
                </a:tc>
                <a:tc>
                  <a:txBody>
                    <a:bodyPr/>
                    <a:lstStyle/>
                    <a:p>
                      <a:pPr algn="r"/>
                      <a:r>
                        <a:rPr lang="en-US" sz="1600" dirty="0" smtClean="0"/>
                        <a:t>381</a:t>
                      </a:r>
                      <a:endParaRPr lang="en-US" sz="1600" dirty="0"/>
                    </a:p>
                  </a:txBody>
                  <a:tcPr marL="83127" marR="83127" marT="40341" marB="40341" anchor="ctr">
                    <a:lnR w="12700" cap="flat" cmpd="sng" algn="ctr">
                      <a:solidFill>
                        <a:schemeClr val="tx1"/>
                      </a:solidFill>
                      <a:prstDash val="solid"/>
                      <a:round/>
                      <a:headEnd type="none" w="med" len="med"/>
                      <a:tailEnd type="none" w="med" len="med"/>
                    </a:lnR>
                    <a:solidFill>
                      <a:schemeClr val="tx2">
                        <a:lumMod val="40000"/>
                        <a:lumOff val="60000"/>
                      </a:schemeClr>
                    </a:solidFill>
                  </a:tcPr>
                </a:tc>
              </a:tr>
              <a:tr h="353874">
                <a:tc>
                  <a:txBody>
                    <a:bodyPr/>
                    <a:lstStyle/>
                    <a:p>
                      <a:pPr algn="l" fontAlgn="b"/>
                      <a:r>
                        <a:rPr lang="en-US" sz="1600" b="0" i="0" u="none" strike="noStrike" dirty="0" smtClean="0">
                          <a:solidFill>
                            <a:srgbClr val="000000"/>
                          </a:solidFill>
                          <a:effectLst/>
                          <a:latin typeface="Calibri"/>
                        </a:rPr>
                        <a:t>  $</a:t>
                      </a:r>
                      <a:r>
                        <a:rPr lang="en-US" sz="1600" b="0" i="0" u="none" strike="noStrike" dirty="0">
                          <a:solidFill>
                            <a:srgbClr val="000000"/>
                          </a:solidFill>
                          <a:effectLst/>
                          <a:latin typeface="Calibri"/>
                        </a:rPr>
                        <a:t>2.5bn - $5.0bn</a:t>
                      </a:r>
                    </a:p>
                  </a:txBody>
                  <a:tcPr marL="8659" marR="8659" marT="8404" marB="0" anchor="ctr">
                    <a:lnL w="12700" cap="flat" cmpd="sng" algn="ctr">
                      <a:solidFill>
                        <a:schemeClr val="tx1"/>
                      </a:solidFill>
                      <a:prstDash val="solid"/>
                      <a:round/>
                      <a:headEnd type="none" w="med" len="med"/>
                      <a:tailEnd type="none" w="med" len="med"/>
                    </a:lnL>
                  </a:tcPr>
                </a:tc>
                <a:tc>
                  <a:txBody>
                    <a:bodyPr/>
                    <a:lstStyle/>
                    <a:p>
                      <a:pPr algn="r"/>
                      <a:r>
                        <a:rPr lang="en-US" sz="1600" dirty="0" smtClean="0"/>
                        <a:t>108</a:t>
                      </a:r>
                      <a:endParaRPr lang="en-US" sz="1600" dirty="0"/>
                    </a:p>
                  </a:txBody>
                  <a:tcPr marL="83127" marR="83127" marT="40341" marB="40341" anchor="ctr"/>
                </a:tc>
                <a:tc>
                  <a:txBody>
                    <a:bodyPr/>
                    <a:lstStyle/>
                    <a:p>
                      <a:pPr algn="r"/>
                      <a:r>
                        <a:rPr lang="en-US" sz="1600" dirty="0" smtClean="0"/>
                        <a:t>137</a:t>
                      </a:r>
                      <a:endParaRPr lang="en-US" sz="1600" dirty="0"/>
                    </a:p>
                  </a:txBody>
                  <a:tcPr marL="83127" marR="83127" marT="40341" marB="40341" anchor="ctr">
                    <a:lnR w="12700" cap="flat" cmpd="sng" algn="ctr">
                      <a:solidFill>
                        <a:schemeClr val="tx1"/>
                      </a:solidFill>
                      <a:prstDash val="solid"/>
                      <a:round/>
                      <a:headEnd type="none" w="med" len="med"/>
                      <a:tailEnd type="none" w="med" len="med"/>
                    </a:lnR>
                  </a:tcPr>
                </a:tc>
              </a:tr>
              <a:tr h="353874">
                <a:tc>
                  <a:txBody>
                    <a:bodyPr/>
                    <a:lstStyle/>
                    <a:p>
                      <a:pPr algn="l" fontAlgn="b"/>
                      <a:r>
                        <a:rPr lang="en-US" sz="1600" b="0" i="0" u="none" strike="noStrike" dirty="0" smtClean="0">
                          <a:solidFill>
                            <a:srgbClr val="000000"/>
                          </a:solidFill>
                          <a:effectLst/>
                          <a:latin typeface="Calibri"/>
                        </a:rPr>
                        <a:t>  $</a:t>
                      </a:r>
                      <a:r>
                        <a:rPr lang="en-US" sz="1600" b="0" i="0" u="none" strike="noStrike" dirty="0">
                          <a:solidFill>
                            <a:srgbClr val="000000"/>
                          </a:solidFill>
                          <a:effectLst/>
                          <a:latin typeface="Calibri"/>
                        </a:rPr>
                        <a:t>5.0bn - $10.0bn</a:t>
                      </a:r>
                    </a:p>
                  </a:txBody>
                  <a:tcPr marL="8659" marR="8659" marT="8404" marB="0" anchor="ctr">
                    <a:lnL w="12700" cap="flat" cmpd="sng" algn="ctr">
                      <a:solidFill>
                        <a:schemeClr val="tx1"/>
                      </a:solidFill>
                      <a:prstDash val="solid"/>
                      <a:round/>
                      <a:headEnd type="none" w="med" len="med"/>
                      <a:tailEnd type="none" w="med" len="med"/>
                    </a:lnL>
                  </a:tcPr>
                </a:tc>
                <a:tc>
                  <a:txBody>
                    <a:bodyPr/>
                    <a:lstStyle/>
                    <a:p>
                      <a:pPr algn="r"/>
                      <a:r>
                        <a:rPr lang="en-US" sz="1600" dirty="0" smtClean="0"/>
                        <a:t>67</a:t>
                      </a:r>
                      <a:endParaRPr lang="en-US" sz="1600" dirty="0"/>
                    </a:p>
                  </a:txBody>
                  <a:tcPr marL="83127" marR="83127" marT="40341" marB="40341" anchor="ctr"/>
                </a:tc>
                <a:tc>
                  <a:txBody>
                    <a:bodyPr/>
                    <a:lstStyle/>
                    <a:p>
                      <a:pPr algn="r"/>
                      <a:r>
                        <a:rPr lang="en-US" sz="1600" dirty="0" smtClean="0"/>
                        <a:t>82</a:t>
                      </a:r>
                      <a:endParaRPr lang="en-US" sz="1600" dirty="0"/>
                    </a:p>
                  </a:txBody>
                  <a:tcPr marL="83127" marR="83127" marT="40341" marB="40341" anchor="ctr">
                    <a:lnR w="12700" cap="flat" cmpd="sng" algn="ctr">
                      <a:solidFill>
                        <a:schemeClr val="tx1"/>
                      </a:solidFill>
                      <a:prstDash val="solid"/>
                      <a:round/>
                      <a:headEnd type="none" w="med" len="med"/>
                      <a:tailEnd type="none" w="med" len="med"/>
                    </a:lnR>
                  </a:tcPr>
                </a:tc>
              </a:tr>
              <a:tr h="353874">
                <a:tc>
                  <a:txBody>
                    <a:bodyPr/>
                    <a:lstStyle/>
                    <a:p>
                      <a:pPr algn="l" fontAlgn="b"/>
                      <a:r>
                        <a:rPr lang="en-US" sz="1600" b="0" i="0" u="none" strike="noStrike" dirty="0" smtClean="0">
                          <a:solidFill>
                            <a:srgbClr val="000000"/>
                          </a:solidFill>
                          <a:effectLst/>
                          <a:latin typeface="Calibri"/>
                        </a:rPr>
                        <a:t>  $</a:t>
                      </a:r>
                      <a:r>
                        <a:rPr lang="en-US" sz="1600" b="0" i="0" u="none" strike="noStrike" dirty="0">
                          <a:solidFill>
                            <a:srgbClr val="000000"/>
                          </a:solidFill>
                          <a:effectLst/>
                          <a:latin typeface="Calibri"/>
                        </a:rPr>
                        <a:t>10.0bn - $50.0bn</a:t>
                      </a:r>
                    </a:p>
                  </a:txBody>
                  <a:tcPr marL="8659" marR="8659" marT="8404" marB="0" anchor="ctr">
                    <a:lnL w="12700" cap="flat" cmpd="sng" algn="ctr">
                      <a:solidFill>
                        <a:schemeClr val="tx1"/>
                      </a:solidFill>
                      <a:prstDash val="solid"/>
                      <a:round/>
                      <a:headEnd type="none" w="med" len="med"/>
                      <a:tailEnd type="none" w="med" len="med"/>
                    </a:lnL>
                  </a:tcPr>
                </a:tc>
                <a:tc>
                  <a:txBody>
                    <a:bodyPr/>
                    <a:lstStyle/>
                    <a:p>
                      <a:pPr algn="r"/>
                      <a:r>
                        <a:rPr lang="en-US" sz="1600" dirty="0" smtClean="0"/>
                        <a:t>47</a:t>
                      </a:r>
                      <a:endParaRPr lang="en-US" sz="1600" dirty="0"/>
                    </a:p>
                  </a:txBody>
                  <a:tcPr marL="83127" marR="83127" marT="40341" marB="40341" anchor="ctr"/>
                </a:tc>
                <a:tc>
                  <a:txBody>
                    <a:bodyPr/>
                    <a:lstStyle/>
                    <a:p>
                      <a:pPr algn="r"/>
                      <a:r>
                        <a:rPr lang="en-US" sz="1600" dirty="0" smtClean="0"/>
                        <a:t>72</a:t>
                      </a:r>
                      <a:endParaRPr lang="en-US" sz="1600" dirty="0"/>
                    </a:p>
                  </a:txBody>
                  <a:tcPr marL="83127" marR="83127" marT="40341" marB="40341" anchor="ctr">
                    <a:lnR w="12700" cap="flat" cmpd="sng" algn="ctr">
                      <a:solidFill>
                        <a:schemeClr val="tx1"/>
                      </a:solidFill>
                      <a:prstDash val="solid"/>
                      <a:round/>
                      <a:headEnd type="none" w="med" len="med"/>
                      <a:tailEnd type="none" w="med" len="med"/>
                    </a:lnR>
                  </a:tcPr>
                </a:tc>
              </a:tr>
              <a:tr h="353874">
                <a:tc>
                  <a:txBody>
                    <a:bodyPr/>
                    <a:lstStyle/>
                    <a:p>
                      <a:pPr algn="l" fontAlgn="b"/>
                      <a:r>
                        <a:rPr lang="en-US" sz="1600" b="0" i="0" u="none" strike="noStrike" dirty="0" smtClean="0">
                          <a:solidFill>
                            <a:srgbClr val="000000"/>
                          </a:solidFill>
                          <a:effectLst/>
                          <a:latin typeface="+mn-lt"/>
                        </a:rPr>
                        <a:t>  &gt;$50.0bn</a:t>
                      </a:r>
                      <a:endParaRPr lang="en-US" sz="1600" b="0" i="0" u="none" strike="noStrike" dirty="0">
                        <a:solidFill>
                          <a:srgbClr val="000000"/>
                        </a:solidFill>
                        <a:effectLst/>
                        <a:latin typeface="Calibri"/>
                      </a:endParaRPr>
                    </a:p>
                  </a:txBody>
                  <a:tcPr marL="8659" marR="8659" marT="8404" marB="0" anchor="ctr">
                    <a:lnL w="12700" cap="flat" cmpd="sng" algn="ctr">
                      <a:solidFill>
                        <a:schemeClr val="tx1"/>
                      </a:solidFill>
                      <a:prstDash val="solid"/>
                      <a:round/>
                      <a:headEnd type="none" w="med" len="med"/>
                      <a:tailEnd type="none" w="med" len="med"/>
                    </a:lnL>
                  </a:tcPr>
                </a:tc>
                <a:tc>
                  <a:txBody>
                    <a:bodyPr/>
                    <a:lstStyle/>
                    <a:p>
                      <a:pPr algn="r"/>
                      <a:r>
                        <a:rPr lang="en-US" sz="1600" dirty="0" smtClean="0"/>
                        <a:t>8</a:t>
                      </a:r>
                      <a:endParaRPr lang="en-US" sz="1600" dirty="0"/>
                    </a:p>
                  </a:txBody>
                  <a:tcPr marL="83127" marR="83127" marT="40341" marB="40341" anchor="ctr">
                    <a:lnB w="12700" cap="flat" cmpd="sng" algn="ctr">
                      <a:solidFill>
                        <a:schemeClr val="tx1"/>
                      </a:solidFill>
                      <a:prstDash val="solid"/>
                      <a:round/>
                      <a:headEnd type="none" w="med" len="med"/>
                      <a:tailEnd type="none" w="med" len="med"/>
                    </a:lnB>
                  </a:tcPr>
                </a:tc>
                <a:tc>
                  <a:txBody>
                    <a:bodyPr/>
                    <a:lstStyle/>
                    <a:p>
                      <a:pPr algn="r"/>
                      <a:r>
                        <a:rPr lang="en-US" sz="1600" dirty="0" smtClean="0"/>
                        <a:t>38</a:t>
                      </a:r>
                      <a:endParaRPr lang="en-US" sz="1600" dirty="0"/>
                    </a:p>
                  </a:txBody>
                  <a:tcPr marL="83127" marR="83127" marT="40341" marB="40341"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353874">
                <a:tc>
                  <a:txBody>
                    <a:bodyPr/>
                    <a:lstStyle/>
                    <a:p>
                      <a:pPr algn="l" fontAlgn="b"/>
                      <a:r>
                        <a:rPr lang="en-US" sz="1600" b="1" i="0" u="none" strike="noStrike" dirty="0" smtClean="0">
                          <a:solidFill>
                            <a:srgbClr val="000000"/>
                          </a:solidFill>
                          <a:effectLst/>
                          <a:latin typeface="Calibri"/>
                        </a:rPr>
                        <a:t>  Total </a:t>
                      </a:r>
                      <a:endParaRPr lang="en-US" sz="1600" b="1" i="0" u="none" strike="noStrike" dirty="0">
                        <a:solidFill>
                          <a:srgbClr val="000000"/>
                        </a:solidFill>
                        <a:effectLst/>
                        <a:latin typeface="Calibri"/>
                      </a:endParaRPr>
                    </a:p>
                  </a:txBody>
                  <a:tcPr marL="8659" marR="8659" marT="8404"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r"/>
                      <a:r>
                        <a:rPr lang="en-US" sz="1600" b="1" dirty="0" smtClean="0"/>
                        <a:t>12,798</a:t>
                      </a:r>
                      <a:endParaRPr lang="en-US" sz="1600" b="1" dirty="0"/>
                    </a:p>
                  </a:txBody>
                  <a:tcPr marL="83127" marR="83127" marT="40341" marB="4034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b="1" dirty="0" smtClean="0"/>
                        <a:t>6,088</a:t>
                      </a:r>
                      <a:endParaRPr lang="en-US" sz="1600" b="1" dirty="0"/>
                    </a:p>
                  </a:txBody>
                  <a:tcPr marL="83127" marR="83127" marT="40341" marB="4034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Slide Number Placeholder 2"/>
          <p:cNvSpPr>
            <a:spLocks noGrp="1"/>
          </p:cNvSpPr>
          <p:nvPr>
            <p:ph type="sldNum" sz="quarter" idx="10"/>
          </p:nvPr>
        </p:nvSpPr>
        <p:spPr/>
        <p:txBody>
          <a:bodyPr/>
          <a:lstStyle/>
          <a:p>
            <a:pPr>
              <a:defRPr/>
            </a:pPr>
            <a:fld id="{DA727643-AE17-4016-8977-334878AEF1CA}" type="slidenum">
              <a:rPr lang="en-US" smtClean="0">
                <a:solidFill>
                  <a:prstClr val="black"/>
                </a:solidFill>
              </a:rPr>
              <a:pPr>
                <a:defRPr/>
              </a:pPr>
              <a:t>13</a:t>
            </a:fld>
            <a:endParaRPr lang="en-US" dirty="0">
              <a:solidFill>
                <a:prstClr val="black"/>
              </a:solidFill>
            </a:endParaRPr>
          </a:p>
        </p:txBody>
      </p:sp>
      <p:sp>
        <p:nvSpPr>
          <p:cNvPr id="4" name="Text Placeholder 3"/>
          <p:cNvSpPr>
            <a:spLocks noGrp="1"/>
          </p:cNvSpPr>
          <p:nvPr>
            <p:ph type="body" idx="11"/>
          </p:nvPr>
        </p:nvSpPr>
        <p:spPr>
          <a:xfrm>
            <a:off x="2112819" y="5244353"/>
            <a:ext cx="8243455" cy="672352"/>
          </a:xfrm>
        </p:spPr>
        <p:txBody>
          <a:bodyPr>
            <a:normAutofit/>
          </a:bodyPr>
          <a:lstStyle/>
          <a:p>
            <a:r>
              <a:rPr lang="en-US" dirty="0" smtClean="0"/>
              <a:t>Small banks have been acquired by or merged into mid-size banks, while mid-size banks have grown and migrated to large-bank status. </a:t>
            </a:r>
            <a:endParaRPr lang="en-US" dirty="0"/>
          </a:p>
        </p:txBody>
      </p:sp>
      <p:sp>
        <p:nvSpPr>
          <p:cNvPr id="5" name="Title 4"/>
          <p:cNvSpPr>
            <a:spLocks noGrp="1"/>
          </p:cNvSpPr>
          <p:nvPr>
            <p:ph type="title"/>
          </p:nvPr>
        </p:nvSpPr>
        <p:spPr/>
        <p:txBody>
          <a:bodyPr>
            <a:normAutofit fontScale="90000"/>
          </a:bodyPr>
          <a:lstStyle/>
          <a:p>
            <a:r>
              <a:rPr lang="en-US" dirty="0" smtClean="0"/>
              <a:t>Number of Banks by Asset Size</a:t>
            </a:r>
            <a:br>
              <a:rPr lang="en-US" dirty="0" smtClean="0"/>
            </a:br>
            <a:r>
              <a:rPr lang="en-US" dirty="0"/>
              <a:t>	</a:t>
            </a:r>
            <a:r>
              <a:rPr lang="en-US" dirty="0" smtClean="0">
                <a:solidFill>
                  <a:schemeClr val="tx1"/>
                </a:solidFill>
              </a:rPr>
              <a:t> 60% of &lt;$500MM Banks are gone</a:t>
            </a:r>
            <a:endParaRPr lang="en-US" dirty="0">
              <a:solidFill>
                <a:schemeClr val="tx1"/>
              </a:solidFill>
            </a:endParaRPr>
          </a:p>
        </p:txBody>
      </p:sp>
      <p:sp>
        <p:nvSpPr>
          <p:cNvPr id="21" name="Curved Left Arrow 20"/>
          <p:cNvSpPr/>
          <p:nvPr/>
        </p:nvSpPr>
        <p:spPr>
          <a:xfrm>
            <a:off x="8243456" y="2047899"/>
            <a:ext cx="692727" cy="941294"/>
          </a:xfrm>
          <a:prstGeom prst="curvedLeftArrow">
            <a:avLst>
              <a:gd name="adj1" fmla="val 29640"/>
              <a:gd name="adj2" fmla="val 50000"/>
              <a:gd name="adj3" fmla="val 26364"/>
            </a:avLst>
          </a:prstGeom>
          <a:ln>
            <a:solidFill>
              <a:schemeClr val="tx1"/>
            </a:solidFill>
            <a:headEnd w="sm" len="sm"/>
            <a:tailEnd w="sm" len="sm"/>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dirty="0">
              <a:solidFill>
                <a:prstClr val="black"/>
              </a:solidFill>
            </a:endParaRPr>
          </a:p>
        </p:txBody>
      </p:sp>
      <p:sp>
        <p:nvSpPr>
          <p:cNvPr id="25" name="Rectangle 24"/>
          <p:cNvSpPr/>
          <p:nvPr/>
        </p:nvSpPr>
        <p:spPr>
          <a:xfrm>
            <a:off x="3351298" y="3014893"/>
            <a:ext cx="4745544" cy="698052"/>
          </a:xfrm>
          <a:prstGeom prst="rect">
            <a:avLst/>
          </a:prstGeom>
          <a:noFill/>
          <a:ln w="38100">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dirty="0">
              <a:solidFill>
                <a:prstClr val="white"/>
              </a:solidFill>
            </a:endParaRPr>
          </a:p>
        </p:txBody>
      </p:sp>
      <p:sp>
        <p:nvSpPr>
          <p:cNvPr id="41" name="Text Placeholder 3"/>
          <p:cNvSpPr txBox="1">
            <a:spLocks/>
          </p:cNvSpPr>
          <p:nvPr/>
        </p:nvSpPr>
        <p:spPr>
          <a:xfrm>
            <a:off x="1974274" y="6118412"/>
            <a:ext cx="8243455" cy="336176"/>
          </a:xfrm>
          <a:prstGeom prst="rect">
            <a:avLst/>
          </a:prstGeom>
        </p:spPr>
        <p:txBody>
          <a:bodyPr vert="horz" lIns="91429" tIns="45714" rIns="91429" bIns="45714" rtlCol="0" anchor="b">
            <a:normAutofit/>
          </a:bodyPr>
          <a:lstStyle>
            <a:lvl1pPr marL="0" indent="0" algn="l" defTabSz="1018824" rtl="0" eaLnBrk="1" latinLnBrk="0" hangingPunct="1">
              <a:spcBef>
                <a:spcPct val="20000"/>
              </a:spcBef>
              <a:buFont typeface="Arial" pitchFamily="34" charset="0"/>
              <a:buNone/>
              <a:defRPr sz="2000" b="1" kern="1200">
                <a:solidFill>
                  <a:schemeClr val="tx1"/>
                </a:solidFill>
                <a:latin typeface="Arial" pitchFamily="34" charset="0"/>
                <a:ea typeface="+mn-ea"/>
                <a:cs typeface="Arial" pitchFamily="34" charset="0"/>
              </a:defRPr>
            </a:lvl1pPr>
            <a:lvl2pPr marL="509412" indent="0" algn="l" defTabSz="1018824" rtl="0" eaLnBrk="1" latinLnBrk="0" hangingPunct="1">
              <a:spcBef>
                <a:spcPct val="20000"/>
              </a:spcBef>
              <a:buFont typeface="Arial" pitchFamily="34" charset="0"/>
              <a:buNone/>
              <a:defRPr sz="2200" b="1" kern="1200">
                <a:solidFill>
                  <a:schemeClr val="tx1"/>
                </a:solidFill>
                <a:latin typeface="+mn-lt"/>
                <a:ea typeface="+mn-ea"/>
                <a:cs typeface="+mn-cs"/>
              </a:defRPr>
            </a:lvl2pPr>
            <a:lvl3pPr marL="1018824" indent="0" algn="l" defTabSz="1018824" rtl="0" eaLnBrk="1" latinLnBrk="0" hangingPunct="1">
              <a:spcBef>
                <a:spcPct val="20000"/>
              </a:spcBef>
              <a:buFont typeface="Arial" pitchFamily="34" charset="0"/>
              <a:buNone/>
              <a:defRPr sz="2000" b="1" kern="1200">
                <a:solidFill>
                  <a:schemeClr val="tx1"/>
                </a:solidFill>
                <a:latin typeface="+mn-lt"/>
                <a:ea typeface="+mn-ea"/>
                <a:cs typeface="+mn-cs"/>
              </a:defRPr>
            </a:lvl3pPr>
            <a:lvl4pPr marL="1528237" indent="0" algn="l" defTabSz="1018824" rtl="0" eaLnBrk="1" latinLnBrk="0" hangingPunct="1">
              <a:spcBef>
                <a:spcPct val="20000"/>
              </a:spcBef>
              <a:buFont typeface="Arial" pitchFamily="34" charset="0"/>
              <a:buNone/>
              <a:defRPr sz="1800" b="1" kern="1200">
                <a:solidFill>
                  <a:schemeClr val="tx1"/>
                </a:solidFill>
                <a:latin typeface="+mn-lt"/>
                <a:ea typeface="+mn-ea"/>
                <a:cs typeface="+mn-cs"/>
              </a:defRPr>
            </a:lvl4pPr>
            <a:lvl5pPr marL="2037649" indent="0" algn="l" defTabSz="1018824" rtl="0" eaLnBrk="1" latinLnBrk="0" hangingPunct="1">
              <a:spcBef>
                <a:spcPct val="20000"/>
              </a:spcBef>
              <a:buFont typeface="Arial" pitchFamily="34" charset="0"/>
              <a:buNone/>
              <a:defRPr sz="1800" b="1" kern="1200">
                <a:solidFill>
                  <a:schemeClr val="tx1"/>
                </a:solidFill>
                <a:latin typeface="+mn-lt"/>
                <a:ea typeface="+mn-ea"/>
                <a:cs typeface="+mn-cs"/>
              </a:defRPr>
            </a:lvl5pPr>
            <a:lvl6pPr marL="2547061" indent="0" algn="l" defTabSz="1018824" rtl="0" eaLnBrk="1" latinLnBrk="0" hangingPunct="1">
              <a:spcBef>
                <a:spcPct val="20000"/>
              </a:spcBef>
              <a:buFont typeface="Arial" pitchFamily="34" charset="0"/>
              <a:buNone/>
              <a:defRPr sz="1800" b="1" kern="1200">
                <a:solidFill>
                  <a:schemeClr val="tx1"/>
                </a:solidFill>
                <a:latin typeface="+mn-lt"/>
                <a:ea typeface="+mn-ea"/>
                <a:cs typeface="+mn-cs"/>
              </a:defRPr>
            </a:lvl6pPr>
            <a:lvl7pPr marL="3056473" indent="0" algn="l" defTabSz="1018824" rtl="0" eaLnBrk="1" latinLnBrk="0" hangingPunct="1">
              <a:spcBef>
                <a:spcPct val="20000"/>
              </a:spcBef>
              <a:buFont typeface="Arial" pitchFamily="34" charset="0"/>
              <a:buNone/>
              <a:defRPr sz="1800" b="1" kern="1200">
                <a:solidFill>
                  <a:schemeClr val="tx1"/>
                </a:solidFill>
                <a:latin typeface="+mn-lt"/>
                <a:ea typeface="+mn-ea"/>
                <a:cs typeface="+mn-cs"/>
              </a:defRPr>
            </a:lvl7pPr>
            <a:lvl8pPr marL="3565886" indent="0" algn="l" defTabSz="1018824" rtl="0" eaLnBrk="1" latinLnBrk="0" hangingPunct="1">
              <a:spcBef>
                <a:spcPct val="20000"/>
              </a:spcBef>
              <a:buFont typeface="Arial" pitchFamily="34" charset="0"/>
              <a:buNone/>
              <a:defRPr sz="1800" b="1" kern="1200">
                <a:solidFill>
                  <a:schemeClr val="tx1"/>
                </a:solidFill>
                <a:latin typeface="+mn-lt"/>
                <a:ea typeface="+mn-ea"/>
                <a:cs typeface="+mn-cs"/>
              </a:defRPr>
            </a:lvl8pPr>
            <a:lvl9pPr marL="4075298" indent="0" algn="l" defTabSz="1018824" rtl="0" eaLnBrk="1" latinLnBrk="0" hangingPunct="1">
              <a:spcBef>
                <a:spcPct val="20000"/>
              </a:spcBef>
              <a:buFont typeface="Arial" pitchFamily="34" charset="0"/>
              <a:buNone/>
              <a:defRPr sz="1800" b="1" kern="1200">
                <a:solidFill>
                  <a:schemeClr val="tx1"/>
                </a:solidFill>
                <a:latin typeface="+mn-lt"/>
                <a:ea typeface="+mn-ea"/>
                <a:cs typeface="+mn-cs"/>
              </a:defRPr>
            </a:lvl9pPr>
          </a:lstStyle>
          <a:p>
            <a:r>
              <a:rPr lang="en-US" sz="900" b="0" i="1" dirty="0">
                <a:solidFill>
                  <a:prstClr val="black"/>
                </a:solidFill>
              </a:rPr>
              <a:t>Source:  SNL Financial.  Includes public and private commercial and savings banks.</a:t>
            </a:r>
          </a:p>
        </p:txBody>
      </p:sp>
      <p:cxnSp>
        <p:nvCxnSpPr>
          <p:cNvPr id="7" name="Straight Arrow Connector 6"/>
          <p:cNvCxnSpPr/>
          <p:nvPr/>
        </p:nvCxnSpPr>
        <p:spPr>
          <a:xfrm>
            <a:off x="7273636" y="1985596"/>
            <a:ext cx="0" cy="31047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7273636" y="2720739"/>
            <a:ext cx="0" cy="268454"/>
          </a:xfrm>
          <a:prstGeom prst="straightConnector1">
            <a:avLst/>
          </a:prstGeom>
          <a:ln w="38100">
            <a:solidFill>
              <a:srgbClr val="00B050"/>
            </a:solidFill>
            <a:tailEnd type="arrow"/>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7273636" y="3444491"/>
            <a:ext cx="0" cy="268454"/>
          </a:xfrm>
          <a:prstGeom prst="straightConnector1">
            <a:avLst/>
          </a:prstGeom>
          <a:ln w="38100">
            <a:solidFill>
              <a:srgbClr val="00B050"/>
            </a:solidFill>
            <a:tailEnd type="arrow"/>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7273636" y="3805638"/>
            <a:ext cx="0" cy="268454"/>
          </a:xfrm>
          <a:prstGeom prst="straightConnector1">
            <a:avLst/>
          </a:prstGeom>
          <a:ln w="38100">
            <a:solidFill>
              <a:srgbClr val="00B050"/>
            </a:solidFill>
            <a:tailEnd type="arrow"/>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7282295" y="4165810"/>
            <a:ext cx="0" cy="268454"/>
          </a:xfrm>
          <a:prstGeom prst="straightConnector1">
            <a:avLst/>
          </a:prstGeom>
          <a:ln w="38100">
            <a:solidFill>
              <a:srgbClr val="00B050"/>
            </a:solidFill>
            <a:tailEnd type="arrow"/>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7273636" y="3095465"/>
            <a:ext cx="0" cy="268454"/>
          </a:xfrm>
          <a:prstGeom prst="straightConnector1">
            <a:avLst/>
          </a:prstGeom>
          <a:ln w="38100">
            <a:solidFill>
              <a:srgbClr val="00B050"/>
            </a:solidFill>
            <a:tailEnd type="arrow"/>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7273636" y="2384319"/>
            <a:ext cx="0" cy="268454"/>
          </a:xfrm>
          <a:prstGeom prst="straightConnector1">
            <a:avLst/>
          </a:prstGeom>
          <a:ln w="38100">
            <a:solidFill>
              <a:srgbClr val="00B050"/>
            </a:solidFill>
            <a:tailEnd type="arrow"/>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9255527"/>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A727643-AE17-4016-8977-334878AEF1CA}" type="slidenum">
              <a:rPr lang="en-US" smtClean="0">
                <a:solidFill>
                  <a:prstClr val="black"/>
                </a:solidFill>
              </a:rPr>
              <a:pPr>
                <a:defRPr/>
              </a:pPr>
              <a:t>14</a:t>
            </a:fld>
            <a:endParaRPr lang="en-US" dirty="0">
              <a:solidFill>
                <a:prstClr val="black"/>
              </a:solidFill>
            </a:endParaRPr>
          </a:p>
        </p:txBody>
      </p:sp>
      <p:sp>
        <p:nvSpPr>
          <p:cNvPr id="5" name="Title 4"/>
          <p:cNvSpPr>
            <a:spLocks noGrp="1"/>
          </p:cNvSpPr>
          <p:nvPr>
            <p:ph type="title"/>
          </p:nvPr>
        </p:nvSpPr>
        <p:spPr/>
        <p:txBody>
          <a:bodyPr>
            <a:normAutofit fontScale="90000"/>
          </a:bodyPr>
          <a:lstStyle/>
          <a:p>
            <a:r>
              <a:rPr lang="en-US" dirty="0" smtClean="0"/>
              <a:t>Bank Performance by Asset Size</a:t>
            </a:r>
            <a:endParaRPr lang="en-US" dirty="0"/>
          </a:p>
        </p:txBody>
      </p:sp>
      <p:sp>
        <p:nvSpPr>
          <p:cNvPr id="11" name="Text Placeholder 3"/>
          <p:cNvSpPr txBox="1">
            <a:spLocks/>
          </p:cNvSpPr>
          <p:nvPr/>
        </p:nvSpPr>
        <p:spPr>
          <a:xfrm>
            <a:off x="1974274" y="1277472"/>
            <a:ext cx="8243455" cy="268941"/>
          </a:xfrm>
          <a:prstGeom prst="rect">
            <a:avLst/>
          </a:prstGeom>
          <a:solidFill>
            <a:schemeClr val="tx2"/>
          </a:solidFill>
        </p:spPr>
        <p:txBody>
          <a:bodyPr vert="horz" lIns="91429" tIns="45714" rIns="91429" bIns="45714" rtlCol="0" anchor="b">
            <a:normAutofit fontScale="92500" lnSpcReduction="20000"/>
          </a:bodyPr>
          <a:lstStyle>
            <a:lvl1pPr marL="0" indent="0" algn="l" defTabSz="1018824" rtl="0" eaLnBrk="1" latinLnBrk="0" hangingPunct="1">
              <a:spcBef>
                <a:spcPct val="20000"/>
              </a:spcBef>
              <a:buFont typeface="Arial" pitchFamily="34" charset="0"/>
              <a:buNone/>
              <a:defRPr sz="2000" b="1" kern="1200">
                <a:solidFill>
                  <a:schemeClr val="tx1"/>
                </a:solidFill>
                <a:latin typeface="Arial" pitchFamily="34" charset="0"/>
                <a:ea typeface="+mn-ea"/>
                <a:cs typeface="Arial" pitchFamily="34" charset="0"/>
              </a:defRPr>
            </a:lvl1pPr>
            <a:lvl2pPr marL="509412" indent="0" algn="l" defTabSz="1018824" rtl="0" eaLnBrk="1" latinLnBrk="0" hangingPunct="1">
              <a:spcBef>
                <a:spcPct val="20000"/>
              </a:spcBef>
              <a:buFont typeface="Arial" pitchFamily="34" charset="0"/>
              <a:buNone/>
              <a:defRPr sz="2200" b="1" kern="1200">
                <a:solidFill>
                  <a:schemeClr val="tx1"/>
                </a:solidFill>
                <a:latin typeface="+mn-lt"/>
                <a:ea typeface="+mn-ea"/>
                <a:cs typeface="+mn-cs"/>
              </a:defRPr>
            </a:lvl2pPr>
            <a:lvl3pPr marL="1018824" indent="0" algn="l" defTabSz="1018824" rtl="0" eaLnBrk="1" latinLnBrk="0" hangingPunct="1">
              <a:spcBef>
                <a:spcPct val="20000"/>
              </a:spcBef>
              <a:buFont typeface="Arial" pitchFamily="34" charset="0"/>
              <a:buNone/>
              <a:defRPr sz="2000" b="1" kern="1200">
                <a:solidFill>
                  <a:schemeClr val="tx1"/>
                </a:solidFill>
                <a:latin typeface="+mn-lt"/>
                <a:ea typeface="+mn-ea"/>
                <a:cs typeface="+mn-cs"/>
              </a:defRPr>
            </a:lvl3pPr>
            <a:lvl4pPr marL="1528237" indent="0" algn="l" defTabSz="1018824" rtl="0" eaLnBrk="1" latinLnBrk="0" hangingPunct="1">
              <a:spcBef>
                <a:spcPct val="20000"/>
              </a:spcBef>
              <a:buFont typeface="Arial" pitchFamily="34" charset="0"/>
              <a:buNone/>
              <a:defRPr sz="1800" b="1" kern="1200">
                <a:solidFill>
                  <a:schemeClr val="tx1"/>
                </a:solidFill>
                <a:latin typeface="+mn-lt"/>
                <a:ea typeface="+mn-ea"/>
                <a:cs typeface="+mn-cs"/>
              </a:defRPr>
            </a:lvl4pPr>
            <a:lvl5pPr marL="2037649" indent="0" algn="l" defTabSz="1018824" rtl="0" eaLnBrk="1" latinLnBrk="0" hangingPunct="1">
              <a:spcBef>
                <a:spcPct val="20000"/>
              </a:spcBef>
              <a:buFont typeface="Arial" pitchFamily="34" charset="0"/>
              <a:buNone/>
              <a:defRPr sz="1800" b="1" kern="1200">
                <a:solidFill>
                  <a:schemeClr val="tx1"/>
                </a:solidFill>
                <a:latin typeface="+mn-lt"/>
                <a:ea typeface="+mn-ea"/>
                <a:cs typeface="+mn-cs"/>
              </a:defRPr>
            </a:lvl5pPr>
            <a:lvl6pPr marL="2547061" indent="0" algn="l" defTabSz="1018824" rtl="0" eaLnBrk="1" latinLnBrk="0" hangingPunct="1">
              <a:spcBef>
                <a:spcPct val="20000"/>
              </a:spcBef>
              <a:buFont typeface="Arial" pitchFamily="34" charset="0"/>
              <a:buNone/>
              <a:defRPr sz="1800" b="1" kern="1200">
                <a:solidFill>
                  <a:schemeClr val="tx1"/>
                </a:solidFill>
                <a:latin typeface="+mn-lt"/>
                <a:ea typeface="+mn-ea"/>
                <a:cs typeface="+mn-cs"/>
              </a:defRPr>
            </a:lvl6pPr>
            <a:lvl7pPr marL="3056473" indent="0" algn="l" defTabSz="1018824" rtl="0" eaLnBrk="1" latinLnBrk="0" hangingPunct="1">
              <a:spcBef>
                <a:spcPct val="20000"/>
              </a:spcBef>
              <a:buFont typeface="Arial" pitchFamily="34" charset="0"/>
              <a:buNone/>
              <a:defRPr sz="1800" b="1" kern="1200">
                <a:solidFill>
                  <a:schemeClr val="tx1"/>
                </a:solidFill>
                <a:latin typeface="+mn-lt"/>
                <a:ea typeface="+mn-ea"/>
                <a:cs typeface="+mn-cs"/>
              </a:defRPr>
            </a:lvl7pPr>
            <a:lvl8pPr marL="3565886" indent="0" algn="l" defTabSz="1018824" rtl="0" eaLnBrk="1" latinLnBrk="0" hangingPunct="1">
              <a:spcBef>
                <a:spcPct val="20000"/>
              </a:spcBef>
              <a:buFont typeface="Arial" pitchFamily="34" charset="0"/>
              <a:buNone/>
              <a:defRPr sz="1800" b="1" kern="1200">
                <a:solidFill>
                  <a:schemeClr val="tx1"/>
                </a:solidFill>
                <a:latin typeface="+mn-lt"/>
                <a:ea typeface="+mn-ea"/>
                <a:cs typeface="+mn-cs"/>
              </a:defRPr>
            </a:lvl8pPr>
            <a:lvl9pPr marL="4075298" indent="0" algn="l" defTabSz="1018824" rtl="0" eaLnBrk="1" latinLnBrk="0" hangingPunct="1">
              <a:spcBef>
                <a:spcPct val="20000"/>
              </a:spcBef>
              <a:buFont typeface="Arial" pitchFamily="34" charset="0"/>
              <a:buNone/>
              <a:defRPr sz="1800" b="1" kern="1200">
                <a:solidFill>
                  <a:schemeClr val="tx1"/>
                </a:solidFill>
                <a:latin typeface="+mn-lt"/>
                <a:ea typeface="+mn-ea"/>
                <a:cs typeface="+mn-cs"/>
              </a:defRPr>
            </a:lvl9pPr>
          </a:lstStyle>
          <a:p>
            <a:pPr algn="ctr"/>
            <a:r>
              <a:rPr lang="en-US" sz="1400" dirty="0">
                <a:solidFill>
                  <a:prstClr val="white"/>
                </a:solidFill>
              </a:rPr>
              <a:t>ROAE</a:t>
            </a:r>
          </a:p>
        </p:txBody>
      </p:sp>
      <p:sp>
        <p:nvSpPr>
          <p:cNvPr id="15" name="Text Placeholder 3"/>
          <p:cNvSpPr txBox="1">
            <a:spLocks/>
          </p:cNvSpPr>
          <p:nvPr/>
        </p:nvSpPr>
        <p:spPr>
          <a:xfrm>
            <a:off x="1974274" y="6118412"/>
            <a:ext cx="8243455" cy="336176"/>
          </a:xfrm>
          <a:prstGeom prst="rect">
            <a:avLst/>
          </a:prstGeom>
        </p:spPr>
        <p:txBody>
          <a:bodyPr vert="horz" lIns="91429" tIns="45714" rIns="91429" bIns="45714" rtlCol="0" anchor="b">
            <a:normAutofit/>
          </a:bodyPr>
          <a:lstStyle>
            <a:lvl1pPr marL="0" indent="0" algn="l" defTabSz="1018824" rtl="0" eaLnBrk="1" latinLnBrk="0" hangingPunct="1">
              <a:spcBef>
                <a:spcPct val="20000"/>
              </a:spcBef>
              <a:buFont typeface="Arial" pitchFamily="34" charset="0"/>
              <a:buNone/>
              <a:defRPr sz="2000" b="1" kern="1200">
                <a:solidFill>
                  <a:schemeClr val="tx1"/>
                </a:solidFill>
                <a:latin typeface="Arial" pitchFamily="34" charset="0"/>
                <a:ea typeface="+mn-ea"/>
                <a:cs typeface="Arial" pitchFamily="34" charset="0"/>
              </a:defRPr>
            </a:lvl1pPr>
            <a:lvl2pPr marL="509412" indent="0" algn="l" defTabSz="1018824" rtl="0" eaLnBrk="1" latinLnBrk="0" hangingPunct="1">
              <a:spcBef>
                <a:spcPct val="20000"/>
              </a:spcBef>
              <a:buFont typeface="Arial" pitchFamily="34" charset="0"/>
              <a:buNone/>
              <a:defRPr sz="2200" b="1" kern="1200">
                <a:solidFill>
                  <a:schemeClr val="tx1"/>
                </a:solidFill>
                <a:latin typeface="+mn-lt"/>
                <a:ea typeface="+mn-ea"/>
                <a:cs typeface="+mn-cs"/>
              </a:defRPr>
            </a:lvl2pPr>
            <a:lvl3pPr marL="1018824" indent="0" algn="l" defTabSz="1018824" rtl="0" eaLnBrk="1" latinLnBrk="0" hangingPunct="1">
              <a:spcBef>
                <a:spcPct val="20000"/>
              </a:spcBef>
              <a:buFont typeface="Arial" pitchFamily="34" charset="0"/>
              <a:buNone/>
              <a:defRPr sz="2000" b="1" kern="1200">
                <a:solidFill>
                  <a:schemeClr val="tx1"/>
                </a:solidFill>
                <a:latin typeface="+mn-lt"/>
                <a:ea typeface="+mn-ea"/>
                <a:cs typeface="+mn-cs"/>
              </a:defRPr>
            </a:lvl3pPr>
            <a:lvl4pPr marL="1528237" indent="0" algn="l" defTabSz="1018824" rtl="0" eaLnBrk="1" latinLnBrk="0" hangingPunct="1">
              <a:spcBef>
                <a:spcPct val="20000"/>
              </a:spcBef>
              <a:buFont typeface="Arial" pitchFamily="34" charset="0"/>
              <a:buNone/>
              <a:defRPr sz="1800" b="1" kern="1200">
                <a:solidFill>
                  <a:schemeClr val="tx1"/>
                </a:solidFill>
                <a:latin typeface="+mn-lt"/>
                <a:ea typeface="+mn-ea"/>
                <a:cs typeface="+mn-cs"/>
              </a:defRPr>
            </a:lvl4pPr>
            <a:lvl5pPr marL="2037649" indent="0" algn="l" defTabSz="1018824" rtl="0" eaLnBrk="1" latinLnBrk="0" hangingPunct="1">
              <a:spcBef>
                <a:spcPct val="20000"/>
              </a:spcBef>
              <a:buFont typeface="Arial" pitchFamily="34" charset="0"/>
              <a:buNone/>
              <a:defRPr sz="1800" b="1" kern="1200">
                <a:solidFill>
                  <a:schemeClr val="tx1"/>
                </a:solidFill>
                <a:latin typeface="+mn-lt"/>
                <a:ea typeface="+mn-ea"/>
                <a:cs typeface="+mn-cs"/>
              </a:defRPr>
            </a:lvl5pPr>
            <a:lvl6pPr marL="2547061" indent="0" algn="l" defTabSz="1018824" rtl="0" eaLnBrk="1" latinLnBrk="0" hangingPunct="1">
              <a:spcBef>
                <a:spcPct val="20000"/>
              </a:spcBef>
              <a:buFont typeface="Arial" pitchFamily="34" charset="0"/>
              <a:buNone/>
              <a:defRPr sz="1800" b="1" kern="1200">
                <a:solidFill>
                  <a:schemeClr val="tx1"/>
                </a:solidFill>
                <a:latin typeface="+mn-lt"/>
                <a:ea typeface="+mn-ea"/>
                <a:cs typeface="+mn-cs"/>
              </a:defRPr>
            </a:lvl6pPr>
            <a:lvl7pPr marL="3056473" indent="0" algn="l" defTabSz="1018824" rtl="0" eaLnBrk="1" latinLnBrk="0" hangingPunct="1">
              <a:spcBef>
                <a:spcPct val="20000"/>
              </a:spcBef>
              <a:buFont typeface="Arial" pitchFamily="34" charset="0"/>
              <a:buNone/>
              <a:defRPr sz="1800" b="1" kern="1200">
                <a:solidFill>
                  <a:schemeClr val="tx1"/>
                </a:solidFill>
                <a:latin typeface="+mn-lt"/>
                <a:ea typeface="+mn-ea"/>
                <a:cs typeface="+mn-cs"/>
              </a:defRPr>
            </a:lvl7pPr>
            <a:lvl8pPr marL="3565886" indent="0" algn="l" defTabSz="1018824" rtl="0" eaLnBrk="1" latinLnBrk="0" hangingPunct="1">
              <a:spcBef>
                <a:spcPct val="20000"/>
              </a:spcBef>
              <a:buFont typeface="Arial" pitchFamily="34" charset="0"/>
              <a:buNone/>
              <a:defRPr sz="1800" b="1" kern="1200">
                <a:solidFill>
                  <a:schemeClr val="tx1"/>
                </a:solidFill>
                <a:latin typeface="+mn-lt"/>
                <a:ea typeface="+mn-ea"/>
                <a:cs typeface="+mn-cs"/>
              </a:defRPr>
            </a:lvl8pPr>
            <a:lvl9pPr marL="4075298" indent="0" algn="l" defTabSz="1018824" rtl="0" eaLnBrk="1" latinLnBrk="0" hangingPunct="1">
              <a:spcBef>
                <a:spcPct val="20000"/>
              </a:spcBef>
              <a:buFont typeface="Arial" pitchFamily="34" charset="0"/>
              <a:buNone/>
              <a:defRPr sz="1800" b="1" kern="1200">
                <a:solidFill>
                  <a:schemeClr val="tx1"/>
                </a:solidFill>
                <a:latin typeface="+mn-lt"/>
                <a:ea typeface="+mn-ea"/>
                <a:cs typeface="+mn-cs"/>
              </a:defRPr>
            </a:lvl9pPr>
          </a:lstStyle>
          <a:p>
            <a:r>
              <a:rPr lang="en-US" sz="900" b="0" i="1" dirty="0">
                <a:solidFill>
                  <a:prstClr val="black"/>
                </a:solidFill>
              </a:rPr>
              <a:t>Source:  SNL Financial.  Includes public and private commercial and savings banks.</a:t>
            </a:r>
          </a:p>
        </p:txBody>
      </p:sp>
      <p:sp>
        <p:nvSpPr>
          <p:cNvPr id="2" name="Text Placeholder 1"/>
          <p:cNvSpPr>
            <a:spLocks noGrp="1"/>
          </p:cNvSpPr>
          <p:nvPr>
            <p:ph type="body" idx="11"/>
          </p:nvPr>
        </p:nvSpPr>
        <p:spPr/>
        <p:txBody>
          <a:bodyPr>
            <a:normAutofit fontScale="92500" lnSpcReduction="10000"/>
          </a:bodyPr>
          <a:lstStyle/>
          <a:p>
            <a:r>
              <a:rPr lang="en-US" dirty="0" smtClean="0"/>
              <a:t>    - Mid-size Banks are the most profitable at this point in the Cycle</a:t>
            </a:r>
            <a:endParaRPr lang="en-US" dirty="0"/>
          </a:p>
        </p:txBody>
      </p:sp>
      <p:graphicFrame>
        <p:nvGraphicFramePr>
          <p:cNvPr id="8" name="Chart 7"/>
          <p:cNvGraphicFramePr>
            <a:graphicFrameLocks/>
          </p:cNvGraphicFramePr>
          <p:nvPr>
            <p:extLst>
              <p:ext uri="{D42A27DB-BD31-4B8C-83A1-F6EECF244321}">
                <p14:modId xmlns:p14="http://schemas.microsoft.com/office/powerpoint/2010/main" val="2626372015"/>
              </p:ext>
            </p:extLst>
          </p:nvPr>
        </p:nvGraphicFramePr>
        <p:xfrm>
          <a:off x="1925349" y="1828800"/>
          <a:ext cx="8341302" cy="25431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66600514"/>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A727643-AE17-4016-8977-334878AEF1CA}" type="slidenum">
              <a:rPr lang="en-US" smtClean="0">
                <a:solidFill>
                  <a:prstClr val="black"/>
                </a:solidFill>
              </a:rPr>
              <a:pPr>
                <a:defRPr/>
              </a:pPr>
              <a:t>15</a:t>
            </a:fld>
            <a:endParaRPr lang="en-US" dirty="0">
              <a:solidFill>
                <a:prstClr val="black"/>
              </a:solidFill>
            </a:endParaRPr>
          </a:p>
        </p:txBody>
      </p:sp>
      <p:sp>
        <p:nvSpPr>
          <p:cNvPr id="5" name="Title 4"/>
          <p:cNvSpPr>
            <a:spLocks noGrp="1"/>
          </p:cNvSpPr>
          <p:nvPr>
            <p:ph type="title"/>
          </p:nvPr>
        </p:nvSpPr>
        <p:spPr>
          <a:xfrm>
            <a:off x="1852458" y="683652"/>
            <a:ext cx="8229600" cy="459348"/>
          </a:xfrm>
        </p:spPr>
        <p:txBody>
          <a:bodyPr>
            <a:normAutofit fontScale="90000"/>
          </a:bodyPr>
          <a:lstStyle/>
          <a:p>
            <a:r>
              <a:rPr lang="en-US" dirty="0" smtClean="0"/>
              <a:t>Commercial Loan Growth for Community &amp; Small Regional Banks Has Surpassed Pre-Recession Levels</a:t>
            </a:r>
            <a:endParaRPr lang="en-US" dirty="0"/>
          </a:p>
        </p:txBody>
      </p:sp>
      <p:sp>
        <p:nvSpPr>
          <p:cNvPr id="6" name="Text Placeholder 3"/>
          <p:cNvSpPr>
            <a:spLocks noGrp="1"/>
          </p:cNvSpPr>
          <p:nvPr>
            <p:ph type="body" idx="11"/>
          </p:nvPr>
        </p:nvSpPr>
        <p:spPr>
          <a:xfrm>
            <a:off x="1939637" y="6118412"/>
            <a:ext cx="8243455" cy="336176"/>
          </a:xfrm>
        </p:spPr>
        <p:txBody>
          <a:bodyPr>
            <a:normAutofit/>
          </a:bodyPr>
          <a:lstStyle/>
          <a:p>
            <a:r>
              <a:rPr lang="en-US" sz="800" b="0" i="1" dirty="0"/>
              <a:t>Source:  SNL Financial</a:t>
            </a:r>
          </a:p>
        </p:txBody>
      </p:sp>
      <p:graphicFrame>
        <p:nvGraphicFramePr>
          <p:cNvPr id="9" name="Chart 8"/>
          <p:cNvGraphicFramePr>
            <a:graphicFrameLocks/>
          </p:cNvGraphicFramePr>
          <p:nvPr>
            <p:extLst>
              <p:ext uri="{D42A27DB-BD31-4B8C-83A1-F6EECF244321}">
                <p14:modId xmlns:p14="http://schemas.microsoft.com/office/powerpoint/2010/main" val="3641300117"/>
              </p:ext>
            </p:extLst>
          </p:nvPr>
        </p:nvGraphicFramePr>
        <p:xfrm>
          <a:off x="1805829" y="1524000"/>
          <a:ext cx="8580345" cy="4419600"/>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traight Arrow Connector 9"/>
          <p:cNvCxnSpPr/>
          <p:nvPr/>
        </p:nvCxnSpPr>
        <p:spPr>
          <a:xfrm flipV="1">
            <a:off x="5334000" y="2133600"/>
            <a:ext cx="3124200" cy="91440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2084284"/>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A727643-AE17-4016-8977-334878AEF1CA}" type="slidenum">
              <a:rPr lang="en-US" smtClean="0">
                <a:solidFill>
                  <a:prstClr val="black"/>
                </a:solidFill>
              </a:rPr>
              <a:pPr>
                <a:defRPr/>
              </a:pPr>
              <a:t>16</a:t>
            </a:fld>
            <a:endParaRPr lang="en-US" dirty="0">
              <a:solidFill>
                <a:prstClr val="black"/>
              </a:solidFill>
            </a:endParaRPr>
          </a:p>
        </p:txBody>
      </p:sp>
      <p:sp>
        <p:nvSpPr>
          <p:cNvPr id="5" name="Title 4"/>
          <p:cNvSpPr>
            <a:spLocks noGrp="1"/>
          </p:cNvSpPr>
          <p:nvPr>
            <p:ph type="title"/>
          </p:nvPr>
        </p:nvSpPr>
        <p:spPr>
          <a:xfrm>
            <a:off x="2008909" y="616417"/>
            <a:ext cx="8229600" cy="593818"/>
          </a:xfrm>
        </p:spPr>
        <p:txBody>
          <a:bodyPr>
            <a:normAutofit fontScale="90000"/>
          </a:bodyPr>
          <a:lstStyle/>
          <a:p>
            <a:r>
              <a:rPr lang="en-US" dirty="0" smtClean="0"/>
              <a:t>Slight Improvement in Net Interest Margin in 2016, Yet Still Well Below 27-Year Average </a:t>
            </a:r>
            <a:endParaRPr lang="en-US" dirty="0"/>
          </a:p>
        </p:txBody>
      </p:sp>
      <p:sp>
        <p:nvSpPr>
          <p:cNvPr id="6" name="Text Placeholder 3"/>
          <p:cNvSpPr>
            <a:spLocks noGrp="1"/>
          </p:cNvSpPr>
          <p:nvPr>
            <p:ph type="body" idx="11"/>
          </p:nvPr>
        </p:nvSpPr>
        <p:spPr>
          <a:xfrm>
            <a:off x="1939637" y="6118412"/>
            <a:ext cx="8243455" cy="336176"/>
          </a:xfrm>
        </p:spPr>
        <p:txBody>
          <a:bodyPr>
            <a:normAutofit/>
          </a:bodyPr>
          <a:lstStyle/>
          <a:p>
            <a:r>
              <a:rPr lang="en-US" sz="800" b="0" i="1" dirty="0"/>
              <a:t>Source:  SNL Financial</a:t>
            </a:r>
          </a:p>
        </p:txBody>
      </p:sp>
      <p:graphicFrame>
        <p:nvGraphicFramePr>
          <p:cNvPr id="9" name="Chart 8"/>
          <p:cNvGraphicFramePr>
            <a:graphicFrameLocks/>
          </p:cNvGraphicFramePr>
          <p:nvPr>
            <p:extLst>
              <p:ext uri="{D42A27DB-BD31-4B8C-83A1-F6EECF244321}">
                <p14:modId xmlns:p14="http://schemas.microsoft.com/office/powerpoint/2010/main" val="730471667"/>
              </p:ext>
            </p:extLst>
          </p:nvPr>
        </p:nvGraphicFramePr>
        <p:xfrm>
          <a:off x="1777255" y="1752601"/>
          <a:ext cx="8637490" cy="32844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7258419"/>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33486" y="228600"/>
            <a:ext cx="8229600" cy="762000"/>
          </a:xfrm>
        </p:spPr>
        <p:txBody>
          <a:bodyPr>
            <a:normAutofit fontScale="90000"/>
          </a:bodyPr>
          <a:lstStyle/>
          <a:p>
            <a:r>
              <a:rPr lang="en-US" dirty="0" smtClean="0"/>
              <a:t>Economic Expansion continues….for how long??</a:t>
            </a:r>
            <a:br>
              <a:rPr lang="en-US" dirty="0" smtClean="0"/>
            </a:br>
            <a:r>
              <a:rPr lang="en-US" dirty="0" smtClean="0"/>
              <a:t> </a:t>
            </a:r>
            <a:r>
              <a:rPr lang="en-US" sz="2000" dirty="0"/>
              <a:t>   - </a:t>
            </a:r>
            <a:r>
              <a:rPr lang="en-US" sz="2000" dirty="0">
                <a:solidFill>
                  <a:schemeClr val="tx1"/>
                </a:solidFill>
              </a:rPr>
              <a:t>Average expansion period has doubled since 1982</a:t>
            </a:r>
            <a:endParaRPr lang="en-US"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219201"/>
            <a:ext cx="8647304" cy="4916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9257169"/>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1"/>
          </p:nvPr>
        </p:nvSpPr>
        <p:spPr/>
        <p:txBody>
          <a:bodyPr>
            <a:normAutofit fontScale="92500" lnSpcReduction="10000"/>
          </a:bodyPr>
          <a:lstStyle/>
          <a:p>
            <a:r>
              <a:rPr lang="en-US" dirty="0" smtClean="0"/>
              <a:t>   - young, well educated and healthy</a:t>
            </a:r>
            <a:endParaRPr lang="en-US" dirty="0"/>
          </a:p>
        </p:txBody>
      </p:sp>
      <p:sp>
        <p:nvSpPr>
          <p:cNvPr id="4" name="Title 3"/>
          <p:cNvSpPr>
            <a:spLocks noGrp="1"/>
          </p:cNvSpPr>
          <p:nvPr>
            <p:ph type="title"/>
          </p:nvPr>
        </p:nvSpPr>
        <p:spPr/>
        <p:txBody>
          <a:bodyPr>
            <a:normAutofit fontScale="90000"/>
          </a:bodyPr>
          <a:lstStyle/>
          <a:p>
            <a:r>
              <a:rPr lang="en-US" dirty="0" smtClean="0"/>
              <a:t>Denver continues its upward trajectory</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7700" y="1447801"/>
            <a:ext cx="8355013" cy="477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1365209"/>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1"/>
          </p:nvPr>
        </p:nvSpPr>
        <p:spPr/>
        <p:txBody>
          <a:bodyPr>
            <a:normAutofit fontScale="92500" lnSpcReduction="10000"/>
          </a:bodyPr>
          <a:lstStyle/>
          <a:p>
            <a:r>
              <a:rPr lang="en-US" dirty="0" smtClean="0"/>
              <a:t>   - +/- 3.5% unemployment rate</a:t>
            </a:r>
            <a:endParaRPr lang="en-US" dirty="0"/>
          </a:p>
        </p:txBody>
      </p:sp>
      <p:sp>
        <p:nvSpPr>
          <p:cNvPr id="4" name="Title 3"/>
          <p:cNvSpPr>
            <a:spLocks noGrp="1"/>
          </p:cNvSpPr>
          <p:nvPr>
            <p:ph type="title"/>
          </p:nvPr>
        </p:nvSpPr>
        <p:spPr/>
        <p:txBody>
          <a:bodyPr>
            <a:normAutofit fontScale="90000"/>
          </a:bodyPr>
          <a:lstStyle/>
          <a:p>
            <a:r>
              <a:rPr lang="en-US" dirty="0" smtClean="0"/>
              <a:t>Fort </a:t>
            </a:r>
            <a:r>
              <a:rPr lang="en-US" dirty="0"/>
              <a:t>C</a:t>
            </a:r>
            <a:r>
              <a:rPr lang="en-US" dirty="0" smtClean="0"/>
              <a:t>ollins leads the way, but </a:t>
            </a:r>
            <a:r>
              <a:rPr lang="en-US" dirty="0"/>
              <a:t>C</a:t>
            </a:r>
            <a:r>
              <a:rPr lang="en-US" dirty="0" smtClean="0"/>
              <a:t>olorado leads the USA</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1" y="1358675"/>
            <a:ext cx="7013575" cy="4962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128267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1957"/>
            <a:ext cx="10515600" cy="1325563"/>
          </a:xfrm>
        </p:spPr>
        <p:txBody>
          <a:bodyPr/>
          <a:lstStyle/>
          <a:p>
            <a:endParaRPr lang="en-US" dirty="0"/>
          </a:p>
        </p:txBody>
      </p:sp>
      <p:sp>
        <p:nvSpPr>
          <p:cNvPr id="3" name="Content Placeholder 2"/>
          <p:cNvSpPr>
            <a:spLocks noGrp="1"/>
          </p:cNvSpPr>
          <p:nvPr>
            <p:ph idx="1"/>
          </p:nvPr>
        </p:nvSpPr>
        <p:spPr>
          <a:xfrm>
            <a:off x="838200" y="1775944"/>
            <a:ext cx="10515600" cy="4587278"/>
          </a:xfrm>
        </p:spPr>
        <p:txBody>
          <a:bodyPr>
            <a:normAutofit/>
          </a:bodyPr>
          <a:lstStyle/>
          <a:p>
            <a:pPr marL="0" indent="0">
              <a:buNone/>
            </a:pPr>
            <a:r>
              <a:rPr lang="en-US" sz="3200" dirty="0" smtClean="0"/>
              <a:t>Panel Participants</a:t>
            </a:r>
            <a:endParaRPr lang="en-US" sz="400" dirty="0" smtClean="0"/>
          </a:p>
          <a:p>
            <a:pPr marL="0" indent="0">
              <a:buNone/>
            </a:pPr>
            <a:endParaRPr lang="en-US" sz="400" dirty="0" smtClean="0"/>
          </a:p>
          <a:p>
            <a:r>
              <a:rPr lang="en-US" dirty="0" smtClean="0"/>
              <a:t>John Lundberg</a:t>
            </a:r>
          </a:p>
          <a:p>
            <a:pPr marL="457200" lvl="1" indent="0">
              <a:buNone/>
            </a:pPr>
            <a:r>
              <a:rPr lang="en-US" dirty="0" smtClean="0"/>
              <a:t>PNC Bank – Senior Vice President &amp; Senior Business Development Officer</a:t>
            </a:r>
          </a:p>
          <a:p>
            <a:r>
              <a:rPr lang="en-US" dirty="0" smtClean="0"/>
              <a:t>Jonathan Smith</a:t>
            </a:r>
          </a:p>
          <a:p>
            <a:pPr marL="457200" lvl="1" indent="0">
              <a:buNone/>
            </a:pPr>
            <a:r>
              <a:rPr lang="en-US" dirty="0" smtClean="0"/>
              <a:t>First National of Denver – Executive Vice President</a:t>
            </a:r>
          </a:p>
          <a:p>
            <a:r>
              <a:rPr lang="en-US" dirty="0" smtClean="0"/>
              <a:t>Steven </a:t>
            </a:r>
            <a:r>
              <a:rPr lang="en-US" dirty="0" err="1" smtClean="0"/>
              <a:t>Ogus</a:t>
            </a:r>
            <a:endParaRPr lang="en-US" dirty="0" smtClean="0"/>
          </a:p>
          <a:p>
            <a:pPr marL="457200" lvl="1" indent="0">
              <a:buNone/>
            </a:pPr>
            <a:r>
              <a:rPr lang="en-US" dirty="0" smtClean="0"/>
              <a:t>Wells Fargo Capital Finance – Senior Vice President/Business Development</a:t>
            </a:r>
            <a:endParaRPr lang="en-US" sz="400" dirty="0" smtClean="0"/>
          </a:p>
          <a:p>
            <a:pPr lvl="1"/>
            <a:endParaRPr lang="en-US" sz="400" dirty="0"/>
          </a:p>
          <a:p>
            <a:r>
              <a:rPr lang="en-US" dirty="0" smtClean="0"/>
              <a:t>Moderated by Greg L’Herault</a:t>
            </a:r>
          </a:p>
          <a:p>
            <a:pPr marL="457200" lvl="1" indent="0">
              <a:buNone/>
            </a:pPr>
            <a:r>
              <a:rPr lang="en-US" dirty="0" smtClean="0"/>
              <a:t>First Business Capital Corp – Vice President and Business Development Officer</a:t>
            </a:r>
            <a:endParaRPr lang="en-US" dirty="0"/>
          </a:p>
        </p:txBody>
      </p:sp>
      <p:pic>
        <p:nvPicPr>
          <p:cNvPr id="4" name="Picture 2" descr="http://files.constantcontact.com/3df2ec17001/7c705e48-e9fd-49b4-94bd-79b9a1a2d54f.jpg"/>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2403914" y="137231"/>
            <a:ext cx="7015659" cy="1490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54615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1"/>
          </p:nvPr>
        </p:nvSpPr>
        <p:spPr>
          <a:xfrm>
            <a:off x="1981201" y="533400"/>
            <a:ext cx="8243455" cy="1066800"/>
          </a:xfrm>
        </p:spPr>
        <p:txBody>
          <a:bodyPr>
            <a:normAutofit fontScale="85000" lnSpcReduction="10000"/>
          </a:bodyPr>
          <a:lstStyle/>
          <a:p>
            <a:r>
              <a:rPr lang="en-US" dirty="0" smtClean="0"/>
              <a:t>  - Amazon sales are currently at </a:t>
            </a:r>
            <a:r>
              <a:rPr lang="en-US" u="sng" dirty="0" smtClean="0"/>
              <a:t>$203,000 per minute</a:t>
            </a:r>
          </a:p>
          <a:p>
            <a:r>
              <a:rPr lang="en-US" dirty="0"/>
              <a:t> </a:t>
            </a:r>
            <a:r>
              <a:rPr lang="en-US" dirty="0" smtClean="0"/>
              <a:t> - Zero New enclosed malls built in the last 11 years</a:t>
            </a:r>
          </a:p>
          <a:p>
            <a:r>
              <a:rPr lang="en-US" dirty="0" smtClean="0"/>
              <a:t>  - As many as 100 enclosed malls expected to close in the next 5 years</a:t>
            </a:r>
          </a:p>
          <a:p>
            <a:r>
              <a:rPr lang="en-US" dirty="0"/>
              <a:t> </a:t>
            </a:r>
            <a:r>
              <a:rPr lang="en-US" dirty="0" smtClean="0"/>
              <a:t>  - The new RH in Cherry Creek Mall</a:t>
            </a:r>
            <a:endParaRPr lang="en-US" dirty="0"/>
          </a:p>
        </p:txBody>
      </p:sp>
      <p:sp>
        <p:nvSpPr>
          <p:cNvPr id="4" name="Title 3"/>
          <p:cNvSpPr>
            <a:spLocks noGrp="1"/>
          </p:cNvSpPr>
          <p:nvPr>
            <p:ph type="title"/>
          </p:nvPr>
        </p:nvSpPr>
        <p:spPr>
          <a:xfrm>
            <a:off x="1774677" y="76200"/>
            <a:ext cx="8229600" cy="459348"/>
          </a:xfrm>
        </p:spPr>
        <p:txBody>
          <a:bodyPr>
            <a:normAutofit fontScale="90000"/>
          </a:bodyPr>
          <a:lstStyle/>
          <a:p>
            <a:r>
              <a:rPr lang="en-US" dirty="0" smtClean="0"/>
              <a:t>Online Sales expected to grow 56% by 2020 to $565Billion</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3480" y="1676401"/>
            <a:ext cx="7878721" cy="464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3609187"/>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Need to shed over 800 underperforming stores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838200"/>
            <a:ext cx="4800600" cy="3521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7438" y="2819400"/>
            <a:ext cx="436880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400800" y="2438400"/>
            <a:ext cx="2709524" cy="400110"/>
          </a:xfrm>
          <a:prstGeom prst="rect">
            <a:avLst/>
          </a:prstGeom>
          <a:noFill/>
        </p:spPr>
        <p:txBody>
          <a:bodyPr wrap="none" rtlCol="0">
            <a:spAutoFit/>
          </a:bodyPr>
          <a:lstStyle/>
          <a:p>
            <a:r>
              <a:rPr lang="en-US" sz="2000" b="1" dirty="0">
                <a:solidFill>
                  <a:srgbClr val="1F497D"/>
                </a:solidFill>
                <a:latin typeface="Arial" panose="020B0604020202020204" pitchFamily="34" charset="0"/>
                <a:cs typeface="Arial" panose="020B0604020202020204" pitchFamily="34" charset="0"/>
              </a:rPr>
              <a:t>Former Macy’s Store</a:t>
            </a:r>
          </a:p>
        </p:txBody>
      </p:sp>
    </p:spTree>
    <p:extLst>
      <p:ext uri="{BB962C8B-B14F-4D97-AF65-F5344CB8AC3E}">
        <p14:creationId xmlns:p14="http://schemas.microsoft.com/office/powerpoint/2010/main" val="1124719889"/>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1"/>
          </p:nvPr>
        </p:nvSpPr>
        <p:spPr/>
        <p:txBody>
          <a:bodyPr>
            <a:normAutofit fontScale="92500" lnSpcReduction="10000"/>
          </a:bodyPr>
          <a:lstStyle/>
          <a:p>
            <a:r>
              <a:rPr lang="en-US" dirty="0" smtClean="0"/>
              <a:t>  - as Natural Gas continues huge growth</a:t>
            </a:r>
            <a:endParaRPr lang="en-US" dirty="0"/>
          </a:p>
        </p:txBody>
      </p:sp>
      <p:sp>
        <p:nvSpPr>
          <p:cNvPr id="4" name="Title 3"/>
          <p:cNvSpPr>
            <a:spLocks noGrp="1"/>
          </p:cNvSpPr>
          <p:nvPr>
            <p:ph type="title"/>
          </p:nvPr>
        </p:nvSpPr>
        <p:spPr/>
        <p:txBody>
          <a:bodyPr>
            <a:normAutofit fontScale="90000"/>
          </a:bodyPr>
          <a:lstStyle/>
          <a:p>
            <a:r>
              <a:rPr lang="en-US" dirty="0" smtClean="0"/>
              <a:t>Coal production is a Double Black at Vail</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1" y="1433977"/>
            <a:ext cx="8610600" cy="4817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8973883"/>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1"/>
          </p:nvPr>
        </p:nvSpPr>
        <p:spPr>
          <a:xfrm>
            <a:off x="1828801" y="381000"/>
            <a:ext cx="8243455" cy="336176"/>
          </a:xfrm>
        </p:spPr>
        <p:txBody>
          <a:bodyPr>
            <a:normAutofit fontScale="92500" lnSpcReduction="10000"/>
          </a:bodyPr>
          <a:lstStyle/>
          <a:p>
            <a:r>
              <a:rPr lang="en-US" dirty="0" smtClean="0"/>
              <a:t>     - millennials have little interest in the suburbs</a:t>
            </a:r>
            <a:endParaRPr lang="en-US" dirty="0"/>
          </a:p>
        </p:txBody>
      </p:sp>
      <p:sp>
        <p:nvSpPr>
          <p:cNvPr id="4" name="Title 3"/>
          <p:cNvSpPr>
            <a:spLocks noGrp="1"/>
          </p:cNvSpPr>
          <p:nvPr>
            <p:ph type="title"/>
          </p:nvPr>
        </p:nvSpPr>
        <p:spPr>
          <a:xfrm>
            <a:off x="1828800" y="76200"/>
            <a:ext cx="8229600" cy="459348"/>
          </a:xfrm>
        </p:spPr>
        <p:txBody>
          <a:bodyPr>
            <a:normAutofit fontScale="90000"/>
          </a:bodyPr>
          <a:lstStyle/>
          <a:p>
            <a:r>
              <a:rPr lang="en-US" dirty="0" smtClean="0"/>
              <a:t>Suburban office campuses are becoming dinosaurs</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5234" y="2819400"/>
            <a:ext cx="4668633" cy="3109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066800"/>
            <a:ext cx="4582682" cy="272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629401" y="1066801"/>
            <a:ext cx="3990195" cy="646331"/>
          </a:xfrm>
          <a:prstGeom prst="rect">
            <a:avLst/>
          </a:prstGeom>
          <a:noFill/>
          <a:ln w="15875">
            <a:solidFill>
              <a:schemeClr val="tx2"/>
            </a:solidFill>
          </a:ln>
        </p:spPr>
        <p:txBody>
          <a:bodyPr wrap="none" rtlCol="0">
            <a:spAutoFit/>
          </a:bodyPr>
          <a:lstStyle/>
          <a:p>
            <a:r>
              <a:rPr lang="en-US" dirty="0">
                <a:solidFill>
                  <a:prstClr val="black"/>
                </a:solidFill>
              </a:rPr>
              <a:t>New Google Offices in a 1912 West Loop</a:t>
            </a:r>
          </a:p>
          <a:p>
            <a:r>
              <a:rPr lang="en-US" dirty="0">
                <a:solidFill>
                  <a:prstClr val="black"/>
                </a:solidFill>
              </a:rPr>
              <a:t>Office building in Chicago</a:t>
            </a:r>
          </a:p>
        </p:txBody>
      </p:sp>
      <p:sp>
        <p:nvSpPr>
          <p:cNvPr id="8" name="TextBox 7"/>
          <p:cNvSpPr txBox="1"/>
          <p:nvPr/>
        </p:nvSpPr>
        <p:spPr>
          <a:xfrm>
            <a:off x="1541805" y="4483315"/>
            <a:ext cx="3850093" cy="923330"/>
          </a:xfrm>
          <a:prstGeom prst="rect">
            <a:avLst/>
          </a:prstGeom>
          <a:noFill/>
          <a:ln w="15875">
            <a:solidFill>
              <a:schemeClr val="tx2"/>
            </a:solidFill>
          </a:ln>
        </p:spPr>
        <p:txBody>
          <a:bodyPr wrap="none" rtlCol="0">
            <a:spAutoFit/>
          </a:bodyPr>
          <a:lstStyle/>
          <a:p>
            <a:r>
              <a:rPr lang="en-US" dirty="0">
                <a:solidFill>
                  <a:prstClr val="black"/>
                </a:solidFill>
              </a:rPr>
              <a:t>Former AT&amp;T 1.6MM square foot </a:t>
            </a:r>
          </a:p>
          <a:p>
            <a:r>
              <a:rPr lang="en-US" dirty="0">
                <a:solidFill>
                  <a:prstClr val="black"/>
                </a:solidFill>
              </a:rPr>
              <a:t>Suburban Chicago campus in $132MM </a:t>
            </a:r>
          </a:p>
          <a:p>
            <a:r>
              <a:rPr lang="en-US" dirty="0">
                <a:solidFill>
                  <a:prstClr val="black"/>
                </a:solidFill>
              </a:rPr>
              <a:t>CMBS foreclosure – 100% vacant</a:t>
            </a:r>
          </a:p>
        </p:txBody>
      </p:sp>
      <p:cxnSp>
        <p:nvCxnSpPr>
          <p:cNvPr id="7" name="Straight Arrow Connector 6"/>
          <p:cNvCxnSpPr>
            <a:stCxn id="8" idx="3"/>
          </p:cNvCxnSpPr>
          <p:nvPr/>
        </p:nvCxnSpPr>
        <p:spPr>
          <a:xfrm>
            <a:off x="5391897" y="4944980"/>
            <a:ext cx="40333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172200" y="1389965"/>
            <a:ext cx="4572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9150465"/>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Dodd-Frank</a:t>
            </a:r>
            <a:br>
              <a:rPr lang="en-US" dirty="0" smtClean="0"/>
            </a:br>
            <a:endParaRPr lang="en-US" dirty="0" smtClean="0"/>
          </a:p>
          <a:p>
            <a:r>
              <a:rPr lang="en-US" dirty="0" smtClean="0"/>
              <a:t>Interest Rates</a:t>
            </a:r>
            <a:br>
              <a:rPr lang="en-US" dirty="0" smtClean="0"/>
            </a:br>
            <a:endParaRPr lang="en-US" dirty="0" smtClean="0"/>
          </a:p>
          <a:p>
            <a:r>
              <a:rPr lang="en-US" dirty="0" smtClean="0"/>
              <a:t>Taxes</a:t>
            </a:r>
            <a:br>
              <a:rPr lang="en-US" dirty="0" smtClean="0"/>
            </a:br>
            <a:endParaRPr lang="en-US" dirty="0" smtClean="0"/>
          </a:p>
          <a:p>
            <a:r>
              <a:rPr lang="en-US" dirty="0" smtClean="0"/>
              <a:t>Healthcare</a:t>
            </a:r>
            <a:br>
              <a:rPr lang="en-US" dirty="0" smtClean="0"/>
            </a:br>
            <a:endParaRPr lang="en-US" dirty="0" smtClean="0"/>
          </a:p>
          <a:p>
            <a:r>
              <a:rPr lang="en-US" dirty="0" smtClean="0"/>
              <a:t>International Trade</a:t>
            </a:r>
            <a:br>
              <a:rPr lang="en-US" dirty="0" smtClean="0"/>
            </a:br>
            <a:endParaRPr lang="en-US" dirty="0" smtClean="0"/>
          </a:p>
          <a:p>
            <a:r>
              <a:rPr lang="en-US" dirty="0" smtClean="0"/>
              <a:t>??????????</a:t>
            </a:r>
          </a:p>
        </p:txBody>
      </p:sp>
      <p:sp>
        <p:nvSpPr>
          <p:cNvPr id="4" name="Title 3"/>
          <p:cNvSpPr>
            <a:spLocks noGrp="1"/>
          </p:cNvSpPr>
          <p:nvPr>
            <p:ph type="title"/>
          </p:nvPr>
        </p:nvSpPr>
        <p:spPr/>
        <p:txBody>
          <a:bodyPr>
            <a:normAutofit fontScale="90000"/>
          </a:bodyPr>
          <a:lstStyle/>
          <a:p>
            <a:r>
              <a:rPr lang="en-US" dirty="0" smtClean="0"/>
              <a:t>The Trump Effect</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9936" y="827682"/>
            <a:ext cx="6073264" cy="5178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2938303"/>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1957"/>
            <a:ext cx="10515600" cy="1325563"/>
          </a:xfrm>
        </p:spPr>
        <p:txBody>
          <a:bodyPr/>
          <a:lstStyle/>
          <a:p>
            <a:endParaRPr lang="en-US" dirty="0"/>
          </a:p>
        </p:txBody>
      </p:sp>
      <p:sp>
        <p:nvSpPr>
          <p:cNvPr id="3" name="Content Placeholder 2"/>
          <p:cNvSpPr>
            <a:spLocks noGrp="1"/>
          </p:cNvSpPr>
          <p:nvPr>
            <p:ph idx="1"/>
          </p:nvPr>
        </p:nvSpPr>
        <p:spPr>
          <a:xfrm>
            <a:off x="838200" y="1775944"/>
            <a:ext cx="10515600" cy="4587278"/>
          </a:xfrm>
        </p:spPr>
        <p:txBody>
          <a:bodyPr>
            <a:normAutofit fontScale="85000" lnSpcReduction="10000"/>
          </a:bodyPr>
          <a:lstStyle/>
          <a:p>
            <a:pPr marL="0" indent="0">
              <a:buNone/>
            </a:pPr>
            <a:r>
              <a:rPr lang="en-US" sz="3200" dirty="0" smtClean="0"/>
              <a:t>Panel Participants</a:t>
            </a:r>
            <a:endParaRPr lang="en-US" sz="400" dirty="0" smtClean="0"/>
          </a:p>
          <a:p>
            <a:pPr marL="0" indent="0">
              <a:buNone/>
            </a:pPr>
            <a:endParaRPr lang="en-US" sz="400" dirty="0" smtClean="0"/>
          </a:p>
          <a:p>
            <a:r>
              <a:rPr lang="en-US" dirty="0" smtClean="0"/>
              <a:t>John Lundberg</a:t>
            </a:r>
          </a:p>
          <a:p>
            <a:pPr marL="457200" lvl="1" indent="0">
              <a:buNone/>
            </a:pPr>
            <a:r>
              <a:rPr lang="en-US" dirty="0" smtClean="0"/>
              <a:t>PNC Bank – Senior Vice President &amp; Senior Business Development Officer</a:t>
            </a:r>
          </a:p>
          <a:p>
            <a:r>
              <a:rPr lang="en-US" dirty="0" smtClean="0"/>
              <a:t>Jonathan Smith</a:t>
            </a:r>
          </a:p>
          <a:p>
            <a:pPr marL="457200" lvl="1" indent="0">
              <a:buNone/>
            </a:pPr>
            <a:r>
              <a:rPr lang="en-US" dirty="0" smtClean="0"/>
              <a:t>First National of Denver – Executive Vice President</a:t>
            </a:r>
          </a:p>
          <a:p>
            <a:r>
              <a:rPr lang="en-US" dirty="0" smtClean="0"/>
              <a:t>Steven </a:t>
            </a:r>
            <a:r>
              <a:rPr lang="en-US" dirty="0" err="1" smtClean="0"/>
              <a:t>Ogus</a:t>
            </a:r>
            <a:endParaRPr lang="en-US" dirty="0" smtClean="0"/>
          </a:p>
          <a:p>
            <a:pPr marL="457200" lvl="1" indent="0">
              <a:buNone/>
            </a:pPr>
            <a:r>
              <a:rPr lang="en-US" dirty="0" smtClean="0"/>
              <a:t>Wells Fargo Capital Finance – Senior Vice President/Business Development</a:t>
            </a:r>
            <a:endParaRPr lang="en-US" sz="400" dirty="0" smtClean="0"/>
          </a:p>
          <a:p>
            <a:pPr lvl="1"/>
            <a:endParaRPr lang="en-US" sz="400" dirty="0"/>
          </a:p>
          <a:p>
            <a:r>
              <a:rPr lang="en-US" dirty="0" smtClean="0"/>
              <a:t>Moderated by Greg L’Herault</a:t>
            </a:r>
          </a:p>
          <a:p>
            <a:pPr marL="457200" lvl="1" indent="0">
              <a:buNone/>
            </a:pPr>
            <a:r>
              <a:rPr lang="en-US" dirty="0" smtClean="0"/>
              <a:t>First Business Capital Corp – Vice President and Business Development Officer</a:t>
            </a:r>
            <a:endParaRPr lang="en-US" dirty="0"/>
          </a:p>
        </p:txBody>
      </p:sp>
      <p:pic>
        <p:nvPicPr>
          <p:cNvPr id="4" name="Picture 2" descr="http://files.constantcontact.com/3df2ec17001/7c705e48-e9fd-49b4-94bd-79b9a1a2d54f.jpg"/>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2403914" y="137231"/>
            <a:ext cx="7015659" cy="1490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47731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4602" y="2231508"/>
            <a:ext cx="3243433" cy="2668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2" descr="Beacon Roofing Supply, In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78815" y="5265770"/>
            <a:ext cx="1359016" cy="278600"/>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idx="4294967295"/>
          </p:nvPr>
        </p:nvSpPr>
        <p:spPr/>
        <p:txBody>
          <a:bodyPr/>
          <a:lstStyle/>
          <a:p>
            <a:pPr eaLnBrk="1" hangingPunct="1"/>
            <a:r>
              <a:rPr lang="en-US" dirty="0" smtClean="0"/>
              <a:t>	            Wells Fargo Capital Finance - Asset-Based Lending</a:t>
            </a:r>
          </a:p>
        </p:txBody>
      </p:sp>
      <p:sp>
        <p:nvSpPr>
          <p:cNvPr id="6161" name="Rectangle 4"/>
          <p:cNvSpPr>
            <a:spLocks noChangeArrowheads="1"/>
          </p:cNvSpPr>
          <p:nvPr/>
        </p:nvSpPr>
        <p:spPr bwMode="auto">
          <a:xfrm>
            <a:off x="1633728" y="2155151"/>
            <a:ext cx="5210969" cy="274637"/>
          </a:xfrm>
          <a:prstGeom prst="rect">
            <a:avLst/>
          </a:prstGeom>
          <a:solidFill>
            <a:srgbClr val="574537"/>
          </a:solidFill>
          <a:ln w="9525" algn="ctr">
            <a:noFill/>
            <a:miter lim="800000"/>
            <a:headEnd/>
            <a:tailEnd/>
          </a:ln>
        </p:spPr>
        <p:txBody>
          <a:bodyPr lIns="91429" tIns="45714" rIns="91429" bIns="45714"/>
          <a:lstStyle/>
          <a:p>
            <a:pPr marL="174625" indent="-174625" algn="ctr" fontAlgn="base">
              <a:spcBef>
                <a:spcPct val="20000"/>
              </a:spcBef>
              <a:spcAft>
                <a:spcPct val="0"/>
              </a:spcAft>
              <a:buClr>
                <a:prstClr val="black"/>
              </a:buClr>
              <a:buSzPct val="115000"/>
            </a:pPr>
            <a:r>
              <a:rPr lang="en-US" sz="1200" dirty="0">
                <a:solidFill>
                  <a:prstClr val="white"/>
                </a:solidFill>
                <a:cs typeface="Arial" pitchFamily="34" charset="0"/>
              </a:rPr>
              <a:t>1-3Q16 Asset-Based Bookrunner League Table</a:t>
            </a:r>
          </a:p>
        </p:txBody>
      </p:sp>
      <p:sp>
        <p:nvSpPr>
          <p:cNvPr id="70" name="Rectangle 12"/>
          <p:cNvSpPr>
            <a:spLocks noChangeArrowheads="1"/>
          </p:cNvSpPr>
          <p:nvPr/>
        </p:nvSpPr>
        <p:spPr bwMode="ltGray">
          <a:xfrm>
            <a:off x="4660392" y="5073508"/>
            <a:ext cx="1373188" cy="1170432"/>
          </a:xfrm>
          <a:prstGeom prst="rect">
            <a:avLst/>
          </a:prstGeom>
          <a:noFill/>
          <a:ln w="28575">
            <a:solidFill>
              <a:srgbClr val="51525A"/>
            </a:solidFill>
            <a:miter lim="800000"/>
            <a:headEnd/>
            <a:tailEnd/>
          </a:ln>
        </p:spPr>
        <p:txBody>
          <a:bodyPr wrap="none" lIns="91429" tIns="45714" rIns="91429" bIns="45714" anchor="b" anchorCtr="1"/>
          <a:lstStyle/>
          <a:p>
            <a:pPr algn="ctr" fontAlgn="base">
              <a:lnSpc>
                <a:spcPct val="50000"/>
              </a:lnSpc>
              <a:spcBef>
                <a:spcPct val="50000"/>
              </a:spcBef>
              <a:spcAft>
                <a:spcPct val="0"/>
              </a:spcAft>
            </a:pPr>
            <a:r>
              <a:rPr lang="en-US" sz="700" dirty="0">
                <a:solidFill>
                  <a:srgbClr val="000000"/>
                </a:solidFill>
                <a:latin typeface="Verdana" pitchFamily="34" charset="0"/>
                <a:cs typeface="Arial" pitchFamily="34" charset="0"/>
              </a:rPr>
              <a:t>$1.6 Billion</a:t>
            </a:r>
          </a:p>
          <a:p>
            <a:pPr algn="ctr" fontAlgn="base">
              <a:lnSpc>
                <a:spcPct val="50000"/>
              </a:lnSpc>
              <a:spcBef>
                <a:spcPct val="50000"/>
              </a:spcBef>
              <a:spcAft>
                <a:spcPct val="0"/>
              </a:spcAft>
            </a:pPr>
            <a:r>
              <a:rPr lang="en-US" sz="700" dirty="0">
                <a:solidFill>
                  <a:srgbClr val="000000"/>
                </a:solidFill>
                <a:latin typeface="Verdana" pitchFamily="34" charset="0"/>
                <a:cs typeface="Arial" pitchFamily="34" charset="0"/>
              </a:rPr>
              <a:t>Senior Secured Revolver</a:t>
            </a:r>
          </a:p>
          <a:p>
            <a:pPr algn="ctr" fontAlgn="base">
              <a:lnSpc>
                <a:spcPct val="50000"/>
              </a:lnSpc>
              <a:spcBef>
                <a:spcPct val="50000"/>
              </a:spcBef>
              <a:spcAft>
                <a:spcPct val="0"/>
              </a:spcAft>
            </a:pPr>
            <a:endParaRPr lang="en-US" sz="200" dirty="0">
              <a:solidFill>
                <a:srgbClr val="000000"/>
              </a:solidFill>
              <a:latin typeface="Verdana" pitchFamily="34" charset="0"/>
              <a:cs typeface="Arial" pitchFamily="34" charset="0"/>
            </a:endParaRPr>
          </a:p>
          <a:p>
            <a:pPr algn="ctr" fontAlgn="base">
              <a:lnSpc>
                <a:spcPct val="60000"/>
              </a:lnSpc>
              <a:spcBef>
                <a:spcPct val="50000"/>
              </a:spcBef>
              <a:spcAft>
                <a:spcPct val="0"/>
              </a:spcAft>
            </a:pPr>
            <a:r>
              <a:rPr lang="en-US" sz="700" dirty="0">
                <a:solidFill>
                  <a:srgbClr val="000000"/>
                </a:solidFill>
                <a:latin typeface="Verdana" pitchFamily="34" charset="0"/>
                <a:cs typeface="Arial" pitchFamily="34" charset="0"/>
              </a:rPr>
              <a:t>•</a:t>
            </a:r>
          </a:p>
          <a:p>
            <a:pPr algn="ctr" fontAlgn="base">
              <a:lnSpc>
                <a:spcPct val="60000"/>
              </a:lnSpc>
              <a:spcBef>
                <a:spcPct val="50000"/>
              </a:spcBef>
              <a:spcAft>
                <a:spcPct val="0"/>
              </a:spcAft>
            </a:pPr>
            <a:endParaRPr lang="en-US" sz="200" i="1" dirty="0">
              <a:solidFill>
                <a:srgbClr val="51525A"/>
              </a:solidFill>
              <a:latin typeface="Verdana" pitchFamily="34" charset="0"/>
              <a:ea typeface="ＭＳ Ｐゴシック" pitchFamily="80" charset="-128"/>
              <a:cs typeface="Arial" pitchFamily="34" charset="0"/>
            </a:endParaRPr>
          </a:p>
          <a:p>
            <a:pPr algn="ctr" fontAlgn="base">
              <a:lnSpc>
                <a:spcPct val="35000"/>
              </a:lnSpc>
              <a:spcBef>
                <a:spcPct val="50000"/>
              </a:spcBef>
              <a:spcAft>
                <a:spcPct val="0"/>
              </a:spcAft>
            </a:pPr>
            <a:r>
              <a:rPr lang="en-US" sz="700" i="1" dirty="0">
                <a:solidFill>
                  <a:srgbClr val="51525A"/>
                </a:solidFill>
                <a:latin typeface="Verdana" pitchFamily="34" charset="0"/>
                <a:ea typeface="ＭＳ Ｐゴシック" pitchFamily="80" charset="-128"/>
                <a:cs typeface="Arial" pitchFamily="34" charset="0"/>
              </a:rPr>
              <a:t>Left Lead Arranger</a:t>
            </a:r>
          </a:p>
          <a:p>
            <a:pPr algn="ctr" fontAlgn="base">
              <a:lnSpc>
                <a:spcPct val="35000"/>
              </a:lnSpc>
              <a:spcBef>
                <a:spcPct val="50000"/>
              </a:spcBef>
              <a:spcAft>
                <a:spcPct val="0"/>
              </a:spcAft>
            </a:pPr>
            <a:r>
              <a:rPr lang="en-US" sz="700" i="1" dirty="0">
                <a:solidFill>
                  <a:srgbClr val="51525A"/>
                </a:solidFill>
                <a:latin typeface="Verdana" pitchFamily="34" charset="0"/>
                <a:ea typeface="ＭＳ Ｐゴシック" pitchFamily="80" charset="-128"/>
                <a:cs typeface="Arial" pitchFamily="34" charset="0"/>
              </a:rPr>
              <a:t>Administrative Agent</a:t>
            </a:r>
          </a:p>
        </p:txBody>
      </p:sp>
      <p:sp>
        <p:nvSpPr>
          <p:cNvPr id="71" name="Rectangle 24"/>
          <p:cNvSpPr>
            <a:spLocks noChangeArrowheads="1"/>
          </p:cNvSpPr>
          <p:nvPr/>
        </p:nvSpPr>
        <p:spPr bwMode="ltGray">
          <a:xfrm>
            <a:off x="1646078" y="5073508"/>
            <a:ext cx="1371600" cy="1170432"/>
          </a:xfrm>
          <a:prstGeom prst="rect">
            <a:avLst/>
          </a:prstGeom>
          <a:noFill/>
          <a:ln w="28575">
            <a:solidFill>
              <a:srgbClr val="51525A"/>
            </a:solidFill>
            <a:miter lim="800000"/>
            <a:headEnd/>
            <a:tailEnd/>
          </a:ln>
        </p:spPr>
        <p:txBody>
          <a:bodyPr wrap="none" lIns="91429" tIns="45714" rIns="91429" bIns="45714" anchor="b" anchorCtr="1"/>
          <a:lstStyle/>
          <a:p>
            <a:pPr algn="ctr" fontAlgn="base">
              <a:lnSpc>
                <a:spcPct val="50000"/>
              </a:lnSpc>
              <a:spcBef>
                <a:spcPct val="50000"/>
              </a:spcBef>
              <a:spcAft>
                <a:spcPct val="0"/>
              </a:spcAft>
            </a:pPr>
            <a:r>
              <a:rPr lang="en-US" sz="700" dirty="0">
                <a:solidFill>
                  <a:srgbClr val="000000"/>
                </a:solidFill>
                <a:latin typeface="Verdana" pitchFamily="34" charset="0"/>
                <a:cs typeface="Arial" pitchFamily="34" charset="0"/>
              </a:rPr>
              <a:t>$3.7 Billion</a:t>
            </a:r>
          </a:p>
          <a:p>
            <a:pPr algn="ctr" fontAlgn="base">
              <a:lnSpc>
                <a:spcPct val="50000"/>
              </a:lnSpc>
              <a:spcBef>
                <a:spcPct val="50000"/>
              </a:spcBef>
              <a:spcAft>
                <a:spcPct val="0"/>
              </a:spcAft>
            </a:pPr>
            <a:r>
              <a:rPr lang="en-US" sz="700" dirty="0">
                <a:solidFill>
                  <a:srgbClr val="000000"/>
                </a:solidFill>
                <a:latin typeface="Verdana" pitchFamily="34" charset="0"/>
                <a:cs typeface="Arial" pitchFamily="34" charset="0"/>
              </a:rPr>
              <a:t>Senior Secured Revolver</a:t>
            </a:r>
          </a:p>
          <a:p>
            <a:pPr algn="ctr" fontAlgn="base">
              <a:lnSpc>
                <a:spcPct val="50000"/>
              </a:lnSpc>
              <a:spcBef>
                <a:spcPct val="50000"/>
              </a:spcBef>
              <a:spcAft>
                <a:spcPct val="0"/>
              </a:spcAft>
            </a:pPr>
            <a:endParaRPr lang="en-US" sz="200" dirty="0">
              <a:solidFill>
                <a:srgbClr val="000000"/>
              </a:solidFill>
              <a:latin typeface="Verdana" pitchFamily="34" charset="0"/>
              <a:cs typeface="Arial" pitchFamily="34" charset="0"/>
            </a:endParaRPr>
          </a:p>
          <a:p>
            <a:pPr algn="ctr" fontAlgn="base">
              <a:lnSpc>
                <a:spcPct val="60000"/>
              </a:lnSpc>
              <a:spcBef>
                <a:spcPct val="50000"/>
              </a:spcBef>
              <a:spcAft>
                <a:spcPct val="0"/>
              </a:spcAft>
            </a:pPr>
            <a:r>
              <a:rPr lang="en-US" sz="700" dirty="0">
                <a:solidFill>
                  <a:srgbClr val="000000"/>
                </a:solidFill>
                <a:latin typeface="Verdana" pitchFamily="34" charset="0"/>
                <a:cs typeface="Arial" pitchFamily="34" charset="0"/>
              </a:rPr>
              <a:t>•</a:t>
            </a:r>
          </a:p>
          <a:p>
            <a:pPr algn="ctr" fontAlgn="base">
              <a:lnSpc>
                <a:spcPct val="60000"/>
              </a:lnSpc>
              <a:spcBef>
                <a:spcPct val="50000"/>
              </a:spcBef>
              <a:spcAft>
                <a:spcPct val="0"/>
              </a:spcAft>
            </a:pPr>
            <a:endParaRPr lang="en-US" sz="200" dirty="0">
              <a:solidFill>
                <a:srgbClr val="000000"/>
              </a:solidFill>
              <a:latin typeface="Verdana" pitchFamily="34" charset="0"/>
              <a:cs typeface="Arial" pitchFamily="34" charset="0"/>
            </a:endParaRPr>
          </a:p>
          <a:p>
            <a:pPr algn="ctr" fontAlgn="base">
              <a:lnSpc>
                <a:spcPct val="35000"/>
              </a:lnSpc>
              <a:spcBef>
                <a:spcPct val="50000"/>
              </a:spcBef>
              <a:spcAft>
                <a:spcPct val="0"/>
              </a:spcAft>
            </a:pPr>
            <a:r>
              <a:rPr lang="en-US" sz="700" i="1" dirty="0">
                <a:solidFill>
                  <a:srgbClr val="51525A"/>
                </a:solidFill>
                <a:latin typeface="Verdana" pitchFamily="34" charset="0"/>
                <a:ea typeface="ＭＳ Ｐゴシック" pitchFamily="80" charset="-128"/>
                <a:cs typeface="Arial" pitchFamily="34" charset="0"/>
              </a:rPr>
              <a:t>Left Lead Arranger</a:t>
            </a:r>
          </a:p>
          <a:p>
            <a:pPr algn="ctr" fontAlgn="base">
              <a:lnSpc>
                <a:spcPct val="35000"/>
              </a:lnSpc>
              <a:spcBef>
                <a:spcPct val="50000"/>
              </a:spcBef>
              <a:spcAft>
                <a:spcPct val="0"/>
              </a:spcAft>
            </a:pPr>
            <a:r>
              <a:rPr lang="en-US" sz="700" i="1" dirty="0">
                <a:solidFill>
                  <a:srgbClr val="51525A"/>
                </a:solidFill>
                <a:latin typeface="Verdana" pitchFamily="34" charset="0"/>
                <a:ea typeface="ＭＳ Ｐゴシック" pitchFamily="80" charset="-128"/>
                <a:cs typeface="Arial" pitchFamily="34" charset="0"/>
              </a:rPr>
              <a:t>Syndication Agent</a:t>
            </a:r>
          </a:p>
        </p:txBody>
      </p:sp>
      <p:pic>
        <p:nvPicPr>
          <p:cNvPr id="72" name="Picture 24" descr="C:\Documents and Settings\a589886\My Documents\My Pictures\Company Logos\Rite Aid.JPG"/>
          <p:cNvPicPr>
            <a:picLocks noChangeAspect="1" noChangeArrowheads="1"/>
          </p:cNvPicPr>
          <p:nvPr/>
        </p:nvPicPr>
        <p:blipFill>
          <a:blip r:embed="rId5" cstate="print"/>
          <a:srcRect/>
          <a:stretch>
            <a:fillRect/>
          </a:stretch>
        </p:blipFill>
        <p:spPr bwMode="auto">
          <a:xfrm>
            <a:off x="2091003" y="5145258"/>
            <a:ext cx="481750" cy="414266"/>
          </a:xfrm>
          <a:prstGeom prst="rect">
            <a:avLst/>
          </a:prstGeom>
          <a:noFill/>
          <a:ln w="9525">
            <a:noFill/>
            <a:miter lim="800000"/>
            <a:headEnd/>
            <a:tailEnd/>
          </a:ln>
        </p:spPr>
      </p:pic>
      <p:sp>
        <p:nvSpPr>
          <p:cNvPr id="73" name="Rectangle 11"/>
          <p:cNvSpPr>
            <a:spLocks noChangeArrowheads="1"/>
          </p:cNvSpPr>
          <p:nvPr/>
        </p:nvSpPr>
        <p:spPr bwMode="ltGray">
          <a:xfrm>
            <a:off x="3151632" y="5073508"/>
            <a:ext cx="1371600" cy="1170432"/>
          </a:xfrm>
          <a:prstGeom prst="rect">
            <a:avLst/>
          </a:prstGeom>
          <a:noFill/>
          <a:ln w="28575">
            <a:solidFill>
              <a:srgbClr val="51525A"/>
            </a:solidFill>
            <a:miter lim="800000"/>
            <a:headEnd/>
            <a:tailEnd/>
          </a:ln>
        </p:spPr>
        <p:txBody>
          <a:bodyPr wrap="none" lIns="91429" tIns="45714" rIns="91429" bIns="45714" anchor="b" anchorCtr="1"/>
          <a:lstStyle/>
          <a:p>
            <a:pPr algn="ctr" fontAlgn="base">
              <a:lnSpc>
                <a:spcPct val="50000"/>
              </a:lnSpc>
              <a:spcBef>
                <a:spcPct val="50000"/>
              </a:spcBef>
              <a:spcAft>
                <a:spcPct val="0"/>
              </a:spcAft>
            </a:pPr>
            <a:r>
              <a:rPr lang="en-US" sz="700" dirty="0">
                <a:solidFill>
                  <a:srgbClr val="000000"/>
                </a:solidFill>
                <a:latin typeface="Verdana" pitchFamily="34" charset="0"/>
                <a:cs typeface="Arial" pitchFamily="34" charset="0"/>
              </a:rPr>
              <a:t>$2.35 Billion</a:t>
            </a:r>
          </a:p>
          <a:p>
            <a:pPr algn="ctr" fontAlgn="base">
              <a:lnSpc>
                <a:spcPct val="50000"/>
              </a:lnSpc>
              <a:spcBef>
                <a:spcPct val="50000"/>
              </a:spcBef>
              <a:spcAft>
                <a:spcPct val="0"/>
              </a:spcAft>
            </a:pPr>
            <a:r>
              <a:rPr lang="en-US" sz="700" dirty="0">
                <a:solidFill>
                  <a:srgbClr val="000000"/>
                </a:solidFill>
                <a:latin typeface="Verdana" pitchFamily="34" charset="0"/>
                <a:cs typeface="Arial" pitchFamily="34" charset="0"/>
              </a:rPr>
              <a:t>Senior Secured Revolver</a:t>
            </a:r>
          </a:p>
          <a:p>
            <a:pPr algn="ctr" fontAlgn="base">
              <a:lnSpc>
                <a:spcPct val="50000"/>
              </a:lnSpc>
              <a:spcBef>
                <a:spcPct val="50000"/>
              </a:spcBef>
              <a:spcAft>
                <a:spcPct val="0"/>
              </a:spcAft>
            </a:pPr>
            <a:endParaRPr lang="en-US" sz="200" dirty="0">
              <a:solidFill>
                <a:srgbClr val="000000"/>
              </a:solidFill>
              <a:latin typeface="Verdana" pitchFamily="34" charset="0"/>
              <a:cs typeface="Arial" pitchFamily="34" charset="0"/>
            </a:endParaRPr>
          </a:p>
          <a:p>
            <a:pPr algn="ctr" fontAlgn="base">
              <a:lnSpc>
                <a:spcPct val="60000"/>
              </a:lnSpc>
              <a:spcBef>
                <a:spcPct val="50000"/>
              </a:spcBef>
              <a:spcAft>
                <a:spcPct val="0"/>
              </a:spcAft>
            </a:pPr>
            <a:r>
              <a:rPr lang="en-US" sz="700" dirty="0">
                <a:solidFill>
                  <a:srgbClr val="000000"/>
                </a:solidFill>
                <a:latin typeface="Verdana" pitchFamily="34" charset="0"/>
                <a:cs typeface="Arial" pitchFamily="34" charset="0"/>
              </a:rPr>
              <a:t>•</a:t>
            </a:r>
          </a:p>
          <a:p>
            <a:pPr algn="ctr" fontAlgn="base">
              <a:lnSpc>
                <a:spcPct val="60000"/>
              </a:lnSpc>
              <a:spcBef>
                <a:spcPct val="50000"/>
              </a:spcBef>
              <a:spcAft>
                <a:spcPct val="0"/>
              </a:spcAft>
            </a:pPr>
            <a:endParaRPr lang="en-US" sz="200" dirty="0">
              <a:solidFill>
                <a:srgbClr val="000000"/>
              </a:solidFill>
              <a:latin typeface="Verdana" pitchFamily="34" charset="0"/>
              <a:cs typeface="Arial" pitchFamily="34" charset="0"/>
            </a:endParaRPr>
          </a:p>
          <a:p>
            <a:pPr algn="ctr" fontAlgn="base">
              <a:lnSpc>
                <a:spcPct val="35000"/>
              </a:lnSpc>
              <a:spcBef>
                <a:spcPct val="50000"/>
              </a:spcBef>
              <a:spcAft>
                <a:spcPct val="0"/>
              </a:spcAft>
            </a:pPr>
            <a:r>
              <a:rPr lang="en-US" sz="700" i="1" dirty="0">
                <a:solidFill>
                  <a:srgbClr val="51525A"/>
                </a:solidFill>
                <a:latin typeface="Verdana" pitchFamily="34" charset="0"/>
                <a:ea typeface="ＭＳ Ｐゴシック" pitchFamily="80" charset="-128"/>
                <a:cs typeface="Arial" pitchFamily="34" charset="0"/>
              </a:rPr>
              <a:t>Left Lead Arranger</a:t>
            </a:r>
          </a:p>
          <a:p>
            <a:pPr algn="ctr" fontAlgn="base">
              <a:lnSpc>
                <a:spcPct val="35000"/>
              </a:lnSpc>
              <a:spcBef>
                <a:spcPct val="50000"/>
              </a:spcBef>
              <a:spcAft>
                <a:spcPct val="0"/>
              </a:spcAft>
            </a:pPr>
            <a:r>
              <a:rPr lang="en-US" sz="700" i="1" dirty="0">
                <a:solidFill>
                  <a:srgbClr val="51525A"/>
                </a:solidFill>
                <a:latin typeface="Verdana" pitchFamily="34" charset="0"/>
                <a:ea typeface="ＭＳ Ｐゴシック" pitchFamily="80" charset="-128"/>
                <a:cs typeface="Arial" pitchFamily="34" charset="0"/>
              </a:rPr>
              <a:t>Administrative Agent</a:t>
            </a:r>
          </a:p>
        </p:txBody>
      </p:sp>
      <p:pic>
        <p:nvPicPr>
          <p:cNvPr id="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01784" y="5256643"/>
            <a:ext cx="1071297" cy="256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5"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 b="28202"/>
          <a:stretch/>
        </p:blipFill>
        <p:spPr bwMode="auto">
          <a:xfrm>
            <a:off x="4758664" y="5255216"/>
            <a:ext cx="990680" cy="255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6" name="Rectangle 12"/>
          <p:cNvSpPr>
            <a:spLocks noChangeArrowheads="1"/>
          </p:cNvSpPr>
          <p:nvPr/>
        </p:nvSpPr>
        <p:spPr bwMode="ltGray">
          <a:xfrm>
            <a:off x="9172593" y="5073508"/>
            <a:ext cx="1373188" cy="1170432"/>
          </a:xfrm>
          <a:prstGeom prst="rect">
            <a:avLst/>
          </a:prstGeom>
          <a:noFill/>
          <a:ln w="28575">
            <a:solidFill>
              <a:srgbClr val="51525A"/>
            </a:solidFill>
            <a:miter lim="800000"/>
            <a:headEnd/>
            <a:tailEnd/>
          </a:ln>
        </p:spPr>
        <p:txBody>
          <a:bodyPr wrap="none" lIns="91429" tIns="45714" rIns="91429" bIns="45714" anchor="b" anchorCtr="1"/>
          <a:lstStyle/>
          <a:p>
            <a:pPr algn="ctr" fontAlgn="base">
              <a:lnSpc>
                <a:spcPct val="50000"/>
              </a:lnSpc>
              <a:spcBef>
                <a:spcPct val="50000"/>
              </a:spcBef>
              <a:spcAft>
                <a:spcPct val="0"/>
              </a:spcAft>
            </a:pPr>
            <a:r>
              <a:rPr lang="en-US" sz="700" dirty="0">
                <a:solidFill>
                  <a:srgbClr val="000000"/>
                </a:solidFill>
                <a:latin typeface="Verdana" pitchFamily="34" charset="0"/>
                <a:cs typeface="Arial" pitchFamily="34" charset="0"/>
              </a:rPr>
              <a:t>$700 Million</a:t>
            </a:r>
          </a:p>
          <a:p>
            <a:pPr algn="ctr" fontAlgn="base">
              <a:lnSpc>
                <a:spcPct val="50000"/>
              </a:lnSpc>
              <a:spcBef>
                <a:spcPct val="50000"/>
              </a:spcBef>
              <a:spcAft>
                <a:spcPct val="0"/>
              </a:spcAft>
            </a:pPr>
            <a:r>
              <a:rPr lang="en-US" sz="700" dirty="0">
                <a:solidFill>
                  <a:srgbClr val="000000"/>
                </a:solidFill>
                <a:latin typeface="Verdana" pitchFamily="34" charset="0"/>
                <a:cs typeface="Arial" pitchFamily="34" charset="0"/>
              </a:rPr>
              <a:t>Senior Secured Revolver</a:t>
            </a:r>
          </a:p>
          <a:p>
            <a:pPr algn="ctr" fontAlgn="base">
              <a:lnSpc>
                <a:spcPct val="50000"/>
              </a:lnSpc>
              <a:spcBef>
                <a:spcPct val="50000"/>
              </a:spcBef>
              <a:spcAft>
                <a:spcPct val="0"/>
              </a:spcAft>
            </a:pPr>
            <a:endParaRPr lang="en-US" sz="200" dirty="0">
              <a:solidFill>
                <a:srgbClr val="000000"/>
              </a:solidFill>
              <a:latin typeface="Verdana" pitchFamily="34" charset="0"/>
              <a:cs typeface="Arial" pitchFamily="34" charset="0"/>
            </a:endParaRPr>
          </a:p>
          <a:p>
            <a:pPr algn="ctr" fontAlgn="base">
              <a:lnSpc>
                <a:spcPct val="60000"/>
              </a:lnSpc>
              <a:spcBef>
                <a:spcPct val="50000"/>
              </a:spcBef>
              <a:spcAft>
                <a:spcPct val="0"/>
              </a:spcAft>
            </a:pPr>
            <a:r>
              <a:rPr lang="en-US" sz="700" dirty="0">
                <a:solidFill>
                  <a:srgbClr val="000000"/>
                </a:solidFill>
                <a:latin typeface="Verdana" pitchFamily="34" charset="0"/>
                <a:cs typeface="Arial" pitchFamily="34" charset="0"/>
              </a:rPr>
              <a:t>•</a:t>
            </a:r>
          </a:p>
          <a:p>
            <a:pPr algn="ctr" fontAlgn="base">
              <a:lnSpc>
                <a:spcPct val="60000"/>
              </a:lnSpc>
              <a:spcBef>
                <a:spcPct val="50000"/>
              </a:spcBef>
              <a:spcAft>
                <a:spcPct val="0"/>
              </a:spcAft>
            </a:pPr>
            <a:endParaRPr lang="en-US" sz="200" i="1" dirty="0">
              <a:solidFill>
                <a:srgbClr val="51525A"/>
              </a:solidFill>
              <a:latin typeface="Verdana" pitchFamily="34" charset="0"/>
              <a:ea typeface="ＭＳ Ｐゴシック" pitchFamily="80" charset="-128"/>
              <a:cs typeface="Arial" pitchFamily="34" charset="0"/>
            </a:endParaRPr>
          </a:p>
          <a:p>
            <a:pPr algn="ctr" fontAlgn="base">
              <a:lnSpc>
                <a:spcPct val="35000"/>
              </a:lnSpc>
              <a:spcBef>
                <a:spcPct val="50000"/>
              </a:spcBef>
              <a:spcAft>
                <a:spcPct val="0"/>
              </a:spcAft>
            </a:pPr>
            <a:r>
              <a:rPr lang="en-US" sz="700" i="1" dirty="0">
                <a:solidFill>
                  <a:srgbClr val="51525A"/>
                </a:solidFill>
                <a:latin typeface="Verdana" pitchFamily="34" charset="0"/>
                <a:ea typeface="ＭＳ Ｐゴシック" pitchFamily="80" charset="-128"/>
                <a:cs typeface="Arial" pitchFamily="34" charset="0"/>
              </a:rPr>
              <a:t>Left Lead Arranger</a:t>
            </a:r>
          </a:p>
          <a:p>
            <a:pPr algn="ctr" fontAlgn="base">
              <a:lnSpc>
                <a:spcPct val="35000"/>
              </a:lnSpc>
              <a:spcBef>
                <a:spcPct val="50000"/>
              </a:spcBef>
              <a:spcAft>
                <a:spcPct val="0"/>
              </a:spcAft>
            </a:pPr>
            <a:r>
              <a:rPr lang="en-US" sz="700" i="1" dirty="0">
                <a:solidFill>
                  <a:srgbClr val="51525A"/>
                </a:solidFill>
                <a:latin typeface="Verdana" pitchFamily="34" charset="0"/>
                <a:ea typeface="ＭＳ Ｐゴシック" pitchFamily="80" charset="-128"/>
                <a:cs typeface="Arial" pitchFamily="34" charset="0"/>
              </a:rPr>
              <a:t>Administrative Agent</a:t>
            </a:r>
          </a:p>
        </p:txBody>
      </p:sp>
      <p:sp>
        <p:nvSpPr>
          <p:cNvPr id="77" name="Rectangle 24"/>
          <p:cNvSpPr>
            <a:spLocks noChangeArrowheads="1"/>
          </p:cNvSpPr>
          <p:nvPr/>
        </p:nvSpPr>
        <p:spPr bwMode="ltGray">
          <a:xfrm>
            <a:off x="6167628" y="5073508"/>
            <a:ext cx="1371600" cy="1170432"/>
          </a:xfrm>
          <a:prstGeom prst="rect">
            <a:avLst/>
          </a:prstGeom>
          <a:noFill/>
          <a:ln w="28575">
            <a:solidFill>
              <a:srgbClr val="51525A"/>
            </a:solidFill>
            <a:miter lim="800000"/>
            <a:headEnd/>
            <a:tailEnd/>
          </a:ln>
        </p:spPr>
        <p:txBody>
          <a:bodyPr wrap="none" lIns="91429" tIns="45714" rIns="91429" bIns="45714" anchor="b" anchorCtr="1"/>
          <a:lstStyle/>
          <a:p>
            <a:pPr algn="ctr" fontAlgn="base">
              <a:lnSpc>
                <a:spcPct val="50000"/>
              </a:lnSpc>
              <a:spcBef>
                <a:spcPct val="50000"/>
              </a:spcBef>
              <a:spcAft>
                <a:spcPct val="0"/>
              </a:spcAft>
            </a:pPr>
            <a:r>
              <a:rPr lang="en-US" sz="700" dirty="0">
                <a:solidFill>
                  <a:srgbClr val="000000"/>
                </a:solidFill>
                <a:latin typeface="Verdana" pitchFamily="34" charset="0"/>
                <a:cs typeface="Arial" pitchFamily="34" charset="0"/>
              </a:rPr>
              <a:t>$1.0 Billion</a:t>
            </a:r>
          </a:p>
          <a:p>
            <a:pPr algn="ctr" fontAlgn="base">
              <a:lnSpc>
                <a:spcPct val="50000"/>
              </a:lnSpc>
              <a:spcBef>
                <a:spcPct val="50000"/>
              </a:spcBef>
              <a:spcAft>
                <a:spcPct val="0"/>
              </a:spcAft>
            </a:pPr>
            <a:r>
              <a:rPr lang="en-US" sz="700" dirty="0">
                <a:solidFill>
                  <a:srgbClr val="000000"/>
                </a:solidFill>
                <a:latin typeface="Verdana" pitchFamily="34" charset="0"/>
                <a:cs typeface="Arial" pitchFamily="34" charset="0"/>
              </a:rPr>
              <a:t>Senior Secured Revolver</a:t>
            </a:r>
          </a:p>
          <a:p>
            <a:pPr algn="ctr" fontAlgn="base">
              <a:lnSpc>
                <a:spcPct val="50000"/>
              </a:lnSpc>
              <a:spcBef>
                <a:spcPct val="50000"/>
              </a:spcBef>
              <a:spcAft>
                <a:spcPct val="0"/>
              </a:spcAft>
            </a:pPr>
            <a:endParaRPr lang="en-US" sz="200" dirty="0">
              <a:solidFill>
                <a:srgbClr val="000000"/>
              </a:solidFill>
              <a:latin typeface="Verdana" pitchFamily="34" charset="0"/>
              <a:cs typeface="Arial" pitchFamily="34" charset="0"/>
            </a:endParaRPr>
          </a:p>
          <a:p>
            <a:pPr algn="ctr" fontAlgn="base">
              <a:lnSpc>
                <a:spcPct val="60000"/>
              </a:lnSpc>
              <a:spcBef>
                <a:spcPct val="50000"/>
              </a:spcBef>
              <a:spcAft>
                <a:spcPct val="0"/>
              </a:spcAft>
            </a:pPr>
            <a:r>
              <a:rPr lang="en-US" sz="700" dirty="0">
                <a:solidFill>
                  <a:srgbClr val="000000"/>
                </a:solidFill>
                <a:latin typeface="Verdana" pitchFamily="34" charset="0"/>
                <a:cs typeface="Arial" pitchFamily="34" charset="0"/>
              </a:rPr>
              <a:t>•</a:t>
            </a:r>
          </a:p>
          <a:p>
            <a:pPr algn="ctr" fontAlgn="base">
              <a:lnSpc>
                <a:spcPct val="60000"/>
              </a:lnSpc>
              <a:spcBef>
                <a:spcPct val="50000"/>
              </a:spcBef>
              <a:spcAft>
                <a:spcPct val="0"/>
              </a:spcAft>
            </a:pPr>
            <a:endParaRPr lang="en-US" sz="200" dirty="0">
              <a:solidFill>
                <a:srgbClr val="000000"/>
              </a:solidFill>
              <a:latin typeface="Verdana" pitchFamily="34" charset="0"/>
              <a:cs typeface="Arial" pitchFamily="34" charset="0"/>
            </a:endParaRPr>
          </a:p>
          <a:p>
            <a:pPr algn="ctr" fontAlgn="base">
              <a:lnSpc>
                <a:spcPct val="35000"/>
              </a:lnSpc>
              <a:spcBef>
                <a:spcPct val="50000"/>
              </a:spcBef>
              <a:spcAft>
                <a:spcPct val="0"/>
              </a:spcAft>
            </a:pPr>
            <a:r>
              <a:rPr lang="en-US" sz="700" i="1" dirty="0">
                <a:solidFill>
                  <a:srgbClr val="51525A"/>
                </a:solidFill>
                <a:latin typeface="Verdana" pitchFamily="34" charset="0"/>
                <a:ea typeface="ＭＳ Ｐゴシック" pitchFamily="80" charset="-128"/>
                <a:cs typeface="Arial" pitchFamily="34" charset="0"/>
              </a:rPr>
              <a:t>Left Lead Arranger</a:t>
            </a:r>
          </a:p>
          <a:p>
            <a:pPr algn="ctr" fontAlgn="base">
              <a:lnSpc>
                <a:spcPct val="35000"/>
              </a:lnSpc>
              <a:spcBef>
                <a:spcPct val="50000"/>
              </a:spcBef>
              <a:spcAft>
                <a:spcPct val="0"/>
              </a:spcAft>
            </a:pPr>
            <a:r>
              <a:rPr lang="en-US" sz="700" i="1" dirty="0">
                <a:solidFill>
                  <a:srgbClr val="51525A"/>
                </a:solidFill>
                <a:latin typeface="Verdana" pitchFamily="34" charset="0"/>
                <a:ea typeface="ＭＳ Ｐゴシック" pitchFamily="80" charset="-128"/>
                <a:cs typeface="Arial" pitchFamily="34" charset="0"/>
              </a:rPr>
              <a:t>Administrative Agent</a:t>
            </a:r>
          </a:p>
        </p:txBody>
      </p:sp>
      <p:sp>
        <p:nvSpPr>
          <p:cNvPr id="79" name="Rectangle 11"/>
          <p:cNvSpPr>
            <a:spLocks noChangeArrowheads="1"/>
          </p:cNvSpPr>
          <p:nvPr/>
        </p:nvSpPr>
        <p:spPr bwMode="ltGray">
          <a:xfrm>
            <a:off x="7670292" y="5073508"/>
            <a:ext cx="1371600" cy="1170432"/>
          </a:xfrm>
          <a:prstGeom prst="rect">
            <a:avLst/>
          </a:prstGeom>
          <a:noFill/>
          <a:ln w="28575">
            <a:solidFill>
              <a:srgbClr val="51525A"/>
            </a:solidFill>
            <a:miter lim="800000"/>
            <a:headEnd/>
            <a:tailEnd/>
          </a:ln>
        </p:spPr>
        <p:txBody>
          <a:bodyPr wrap="none" lIns="91429" tIns="45714" rIns="91429" bIns="45714" anchor="b" anchorCtr="1"/>
          <a:lstStyle/>
          <a:p>
            <a:pPr algn="ctr" fontAlgn="base">
              <a:lnSpc>
                <a:spcPct val="50000"/>
              </a:lnSpc>
              <a:spcBef>
                <a:spcPct val="50000"/>
              </a:spcBef>
              <a:spcAft>
                <a:spcPct val="0"/>
              </a:spcAft>
            </a:pPr>
            <a:r>
              <a:rPr lang="en-US" sz="700" dirty="0">
                <a:solidFill>
                  <a:srgbClr val="000000"/>
                </a:solidFill>
                <a:latin typeface="Verdana" pitchFamily="34" charset="0"/>
                <a:cs typeface="Arial" pitchFamily="34" charset="0"/>
              </a:rPr>
              <a:t>$850 Million</a:t>
            </a:r>
          </a:p>
          <a:p>
            <a:pPr algn="ctr" fontAlgn="base">
              <a:lnSpc>
                <a:spcPct val="50000"/>
              </a:lnSpc>
              <a:spcBef>
                <a:spcPct val="50000"/>
              </a:spcBef>
              <a:spcAft>
                <a:spcPct val="0"/>
              </a:spcAft>
            </a:pPr>
            <a:r>
              <a:rPr lang="en-US" sz="700" dirty="0">
                <a:solidFill>
                  <a:srgbClr val="000000"/>
                </a:solidFill>
                <a:latin typeface="Verdana" pitchFamily="34" charset="0"/>
                <a:cs typeface="Arial" pitchFamily="34" charset="0"/>
              </a:rPr>
              <a:t>Senior Secured Revolver</a:t>
            </a:r>
          </a:p>
          <a:p>
            <a:pPr algn="ctr" fontAlgn="base">
              <a:lnSpc>
                <a:spcPct val="50000"/>
              </a:lnSpc>
              <a:spcBef>
                <a:spcPct val="50000"/>
              </a:spcBef>
              <a:spcAft>
                <a:spcPct val="0"/>
              </a:spcAft>
            </a:pPr>
            <a:endParaRPr lang="en-US" sz="200" dirty="0">
              <a:solidFill>
                <a:srgbClr val="000000"/>
              </a:solidFill>
              <a:latin typeface="Verdana" pitchFamily="34" charset="0"/>
              <a:cs typeface="Arial" pitchFamily="34" charset="0"/>
            </a:endParaRPr>
          </a:p>
          <a:p>
            <a:pPr algn="ctr" fontAlgn="base">
              <a:lnSpc>
                <a:spcPct val="60000"/>
              </a:lnSpc>
              <a:spcBef>
                <a:spcPct val="50000"/>
              </a:spcBef>
              <a:spcAft>
                <a:spcPct val="0"/>
              </a:spcAft>
            </a:pPr>
            <a:r>
              <a:rPr lang="en-US" sz="700" dirty="0">
                <a:solidFill>
                  <a:srgbClr val="000000"/>
                </a:solidFill>
                <a:latin typeface="Verdana" pitchFamily="34" charset="0"/>
                <a:cs typeface="Arial" pitchFamily="34" charset="0"/>
              </a:rPr>
              <a:t>•</a:t>
            </a:r>
          </a:p>
          <a:p>
            <a:pPr algn="ctr" fontAlgn="base">
              <a:lnSpc>
                <a:spcPct val="60000"/>
              </a:lnSpc>
              <a:spcBef>
                <a:spcPct val="50000"/>
              </a:spcBef>
              <a:spcAft>
                <a:spcPct val="0"/>
              </a:spcAft>
            </a:pPr>
            <a:endParaRPr lang="en-US" sz="200" dirty="0">
              <a:solidFill>
                <a:srgbClr val="000000"/>
              </a:solidFill>
              <a:latin typeface="Verdana" pitchFamily="34" charset="0"/>
              <a:cs typeface="Arial" pitchFamily="34" charset="0"/>
            </a:endParaRPr>
          </a:p>
          <a:p>
            <a:pPr algn="ctr" fontAlgn="base">
              <a:lnSpc>
                <a:spcPct val="35000"/>
              </a:lnSpc>
              <a:spcBef>
                <a:spcPct val="50000"/>
              </a:spcBef>
              <a:spcAft>
                <a:spcPct val="0"/>
              </a:spcAft>
            </a:pPr>
            <a:r>
              <a:rPr lang="en-US" sz="700" i="1" dirty="0">
                <a:solidFill>
                  <a:srgbClr val="51525A"/>
                </a:solidFill>
                <a:latin typeface="Verdana" pitchFamily="34" charset="0"/>
                <a:ea typeface="ＭＳ Ｐゴシック" pitchFamily="80" charset="-128"/>
                <a:cs typeface="Arial" pitchFamily="34" charset="0"/>
              </a:rPr>
              <a:t>Left Lead Arranger</a:t>
            </a:r>
          </a:p>
          <a:p>
            <a:pPr algn="ctr" fontAlgn="base">
              <a:lnSpc>
                <a:spcPct val="35000"/>
              </a:lnSpc>
              <a:spcBef>
                <a:spcPct val="50000"/>
              </a:spcBef>
              <a:spcAft>
                <a:spcPct val="0"/>
              </a:spcAft>
            </a:pPr>
            <a:r>
              <a:rPr lang="en-US" sz="700" i="1" dirty="0">
                <a:solidFill>
                  <a:srgbClr val="51525A"/>
                </a:solidFill>
                <a:latin typeface="Verdana" pitchFamily="34" charset="0"/>
                <a:ea typeface="ＭＳ Ｐゴシック" pitchFamily="80" charset="-128"/>
                <a:cs typeface="Arial" pitchFamily="34" charset="0"/>
              </a:rPr>
              <a:t>Administrative Agent</a:t>
            </a:r>
          </a:p>
        </p:txBody>
      </p:sp>
      <p:sp>
        <p:nvSpPr>
          <p:cNvPr id="87" name="Text Box 18"/>
          <p:cNvSpPr txBox="1">
            <a:spLocks noChangeArrowheads="1"/>
          </p:cNvSpPr>
          <p:nvPr/>
        </p:nvSpPr>
        <p:spPr bwMode="auto">
          <a:xfrm>
            <a:off x="1633728" y="1177415"/>
            <a:ext cx="8921750" cy="663260"/>
          </a:xfrm>
          <a:prstGeom prst="rect">
            <a:avLst/>
          </a:prstGeom>
          <a:solidFill>
            <a:srgbClr val="44464A"/>
          </a:solidFill>
          <a:ln w="9525">
            <a:noFill/>
            <a:miter lim="800000"/>
            <a:headEnd/>
            <a:tailEnd/>
          </a:ln>
        </p:spPr>
        <p:txBody>
          <a:bodyPr lIns="82048" tIns="41025" rIns="82048" bIns="41025" anchor="ctr"/>
          <a:lstStyle>
            <a:lvl1pPr defTabSz="820738"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defTabSz="820738"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defTabSz="82073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defTabSz="82073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defTabSz="82073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lgn="ctr" eaLnBrk="1" fontAlgn="base" hangingPunct="1">
              <a:spcBef>
                <a:spcPts val="0"/>
              </a:spcBef>
              <a:buClrTx/>
              <a:buSzTx/>
              <a:buNone/>
            </a:pPr>
            <a:r>
              <a:rPr lang="en-US" altLang="en-US" dirty="0">
                <a:solidFill>
                  <a:prstClr val="white"/>
                </a:solidFill>
                <a:ea typeface="ＭＳ Ｐゴシック" pitchFamily="34" charset="-128"/>
                <a:cs typeface="Arial" pitchFamily="34" charset="0"/>
              </a:rPr>
              <a:t>Wells Fargo Capital Finance is the largest asset-based platform in the  industry with $79 billion in total commitments to ~1,500 clients</a:t>
            </a:r>
          </a:p>
        </p:txBody>
      </p:sp>
      <p:sp>
        <p:nvSpPr>
          <p:cNvPr id="30" name="Rectangle 4"/>
          <p:cNvSpPr>
            <a:spLocks noChangeArrowheads="1"/>
          </p:cNvSpPr>
          <p:nvPr/>
        </p:nvSpPr>
        <p:spPr bwMode="auto">
          <a:xfrm>
            <a:off x="1633728" y="4762619"/>
            <a:ext cx="8924544" cy="274637"/>
          </a:xfrm>
          <a:prstGeom prst="rect">
            <a:avLst/>
          </a:prstGeom>
          <a:solidFill>
            <a:srgbClr val="574537"/>
          </a:solidFill>
          <a:ln w="9525" algn="ctr">
            <a:noFill/>
            <a:miter lim="800000"/>
            <a:headEnd/>
            <a:tailEnd/>
          </a:ln>
        </p:spPr>
        <p:txBody>
          <a:bodyPr lIns="91429" tIns="45714" rIns="91429" bIns="45714"/>
          <a:lstStyle/>
          <a:p>
            <a:pPr marL="174625" indent="-174625" algn="ctr" fontAlgn="base">
              <a:spcBef>
                <a:spcPct val="20000"/>
              </a:spcBef>
              <a:spcAft>
                <a:spcPct val="0"/>
              </a:spcAft>
              <a:buClr>
                <a:prstClr val="black"/>
              </a:buClr>
              <a:buSzPct val="115000"/>
            </a:pPr>
            <a:r>
              <a:rPr lang="en-US" sz="1200" dirty="0">
                <a:solidFill>
                  <a:prstClr val="white"/>
                </a:solidFill>
                <a:cs typeface="Arial" pitchFamily="34" charset="0"/>
              </a:rPr>
              <a:t>Select Closed Transactions</a:t>
            </a:r>
          </a:p>
        </p:txBody>
      </p:sp>
      <p:sp>
        <p:nvSpPr>
          <p:cNvPr id="32" name="Text Box 18"/>
          <p:cNvSpPr txBox="1">
            <a:spLocks noChangeArrowheads="1"/>
          </p:cNvSpPr>
          <p:nvPr/>
        </p:nvSpPr>
        <p:spPr bwMode="auto">
          <a:xfrm>
            <a:off x="1633728" y="549924"/>
            <a:ext cx="8921750" cy="587112"/>
          </a:xfrm>
          <a:prstGeom prst="rect">
            <a:avLst/>
          </a:prstGeom>
          <a:solidFill>
            <a:srgbClr val="5E8AB4"/>
          </a:solidFill>
          <a:ln w="9525">
            <a:noFill/>
            <a:miter lim="800000"/>
            <a:headEnd/>
            <a:tailEnd/>
          </a:ln>
        </p:spPr>
        <p:txBody>
          <a:bodyPr lIns="82048" tIns="41025" rIns="82048" bIns="41025" anchor="ctr"/>
          <a:lstStyle>
            <a:lvl1pPr defTabSz="820738"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defTabSz="820738"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defTabSz="82073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defTabSz="82073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defTabSz="82073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lgn="ctr" eaLnBrk="1" fontAlgn="base" hangingPunct="1">
              <a:spcBef>
                <a:spcPts val="300"/>
              </a:spcBef>
              <a:spcAft>
                <a:spcPts val="300"/>
              </a:spcAft>
              <a:buClrTx/>
              <a:buSzTx/>
              <a:buNone/>
            </a:pPr>
            <a:r>
              <a:rPr lang="en-US" altLang="en-US" sz="1400" dirty="0">
                <a:solidFill>
                  <a:prstClr val="white"/>
                </a:solidFill>
                <a:ea typeface="ＭＳ Ｐゴシック" pitchFamily="34" charset="-128"/>
                <a:cs typeface="Arial" pitchFamily="34" charset="0"/>
              </a:rPr>
              <a:t>Wells Fargo is a leading arranger of syndicated asset-based loans</a:t>
            </a:r>
          </a:p>
        </p:txBody>
      </p:sp>
      <p:pic>
        <p:nvPicPr>
          <p:cNvPr id="31" name="Picture 6" descr="Dick's Sporting Goods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16015" y="5175476"/>
            <a:ext cx="674826" cy="384048"/>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8"/>
          <p:cNvSpPr>
            <a:spLocks noChangeArrowheads="1"/>
          </p:cNvSpPr>
          <p:nvPr/>
        </p:nvSpPr>
        <p:spPr bwMode="auto">
          <a:xfrm>
            <a:off x="6946791" y="2155150"/>
            <a:ext cx="3608688" cy="274637"/>
          </a:xfrm>
          <a:prstGeom prst="rect">
            <a:avLst/>
          </a:prstGeom>
          <a:solidFill>
            <a:srgbClr val="574537"/>
          </a:solidFill>
          <a:ln w="9525" algn="ctr">
            <a:noFill/>
            <a:miter lim="800000"/>
            <a:headEnd/>
            <a:tailEnd/>
          </a:ln>
        </p:spPr>
        <p:txBody>
          <a:bodyPr lIns="91429" tIns="45714" rIns="91429" bIns="45714"/>
          <a:lstStyle/>
          <a:p>
            <a:pPr marL="174625" indent="-174625" algn="ctr" fontAlgn="base">
              <a:spcBef>
                <a:spcPct val="20000"/>
              </a:spcBef>
              <a:spcAft>
                <a:spcPct val="0"/>
              </a:spcAft>
              <a:buClr>
                <a:prstClr val="black"/>
              </a:buClr>
              <a:buSzPct val="115000"/>
            </a:pPr>
            <a:r>
              <a:rPr lang="en-US" sz="1200" dirty="0">
                <a:solidFill>
                  <a:prstClr val="white"/>
                </a:solidFill>
                <a:cs typeface="Arial" pitchFamily="34" charset="0"/>
              </a:rPr>
              <a:t>Wells Fargo Portfolio Breakdown</a:t>
            </a:r>
          </a:p>
        </p:txBody>
      </p:sp>
      <p:sp>
        <p:nvSpPr>
          <p:cNvPr id="38" name="Text Box 14"/>
          <p:cNvSpPr txBox="1">
            <a:spLocks noChangeArrowheads="1"/>
          </p:cNvSpPr>
          <p:nvPr/>
        </p:nvSpPr>
        <p:spPr bwMode="auto">
          <a:xfrm>
            <a:off x="1633729" y="6161828"/>
            <a:ext cx="5456723" cy="238972"/>
          </a:xfrm>
          <a:prstGeom prst="rect">
            <a:avLst/>
          </a:prstGeom>
          <a:noFill/>
          <a:ln w="9525">
            <a:noFill/>
            <a:miter lim="800000"/>
            <a:headEnd/>
            <a:tailEnd/>
          </a:ln>
        </p:spPr>
        <p:txBody>
          <a:bodyPr lIns="18288" rIns="18288"/>
          <a:lstStyle/>
          <a:p>
            <a:pPr marL="285750" indent="-285750" fontAlgn="base">
              <a:spcAft>
                <a:spcPct val="0"/>
              </a:spcAft>
            </a:pPr>
            <a:endParaRPr lang="en-US" sz="600" dirty="0">
              <a:solidFill>
                <a:prstClr val="black"/>
              </a:solidFill>
              <a:cs typeface="Arial" pitchFamily="34" charset="0"/>
            </a:endParaRPr>
          </a:p>
          <a:p>
            <a:pPr marL="285750" indent="-285750" fontAlgn="base">
              <a:spcBef>
                <a:spcPct val="0"/>
              </a:spcBef>
              <a:spcAft>
                <a:spcPct val="0"/>
              </a:spcAft>
            </a:pPr>
            <a:r>
              <a:rPr lang="en-US" sz="600" baseline="30000" dirty="0">
                <a:solidFill>
                  <a:prstClr val="black"/>
                </a:solidFill>
                <a:cs typeface="Arial" pitchFamily="34" charset="0"/>
              </a:rPr>
              <a:t>1 </a:t>
            </a:r>
            <a:r>
              <a:rPr lang="en-US" sz="600" dirty="0">
                <a:solidFill>
                  <a:prstClr val="black"/>
                </a:solidFill>
                <a:cs typeface="Arial" pitchFamily="34" charset="0"/>
              </a:rPr>
              <a:t>Includes syndicated transactions ≥$100 million</a:t>
            </a:r>
          </a:p>
        </p:txBody>
      </p:sp>
      <p:sp>
        <p:nvSpPr>
          <p:cNvPr id="2" name="TextBox 1"/>
          <p:cNvSpPr txBox="1"/>
          <p:nvPr/>
        </p:nvSpPr>
        <p:spPr>
          <a:xfrm>
            <a:off x="7887420" y="3309020"/>
            <a:ext cx="1698171" cy="461665"/>
          </a:xfrm>
          <a:prstGeom prst="rect">
            <a:avLst/>
          </a:prstGeom>
          <a:noFill/>
        </p:spPr>
        <p:txBody>
          <a:bodyPr wrap="square" rtlCol="0">
            <a:spAutoFit/>
          </a:bodyPr>
          <a:lstStyle/>
          <a:p>
            <a:pPr algn="ctr" fontAlgn="base">
              <a:spcBef>
                <a:spcPct val="0"/>
              </a:spcBef>
              <a:spcAft>
                <a:spcPct val="0"/>
              </a:spcAft>
            </a:pPr>
            <a:r>
              <a:rPr lang="en-US" sz="1200" dirty="0">
                <a:solidFill>
                  <a:prstClr val="black"/>
                </a:solidFill>
                <a:cs typeface="Arial" pitchFamily="34" charset="0"/>
              </a:rPr>
              <a:t>$79 </a:t>
            </a:r>
          </a:p>
          <a:p>
            <a:pPr algn="ctr" fontAlgn="base">
              <a:spcBef>
                <a:spcPct val="0"/>
              </a:spcBef>
              <a:spcAft>
                <a:spcPct val="0"/>
              </a:spcAft>
            </a:pPr>
            <a:r>
              <a:rPr lang="en-US" sz="1200" dirty="0">
                <a:solidFill>
                  <a:prstClr val="black"/>
                </a:solidFill>
                <a:cs typeface="Arial" pitchFamily="34" charset="0"/>
              </a:rPr>
              <a:t>billion</a:t>
            </a:r>
          </a:p>
        </p:txBody>
      </p:sp>
      <p:pic>
        <p:nvPicPr>
          <p:cNvPr id="1026" name="Picture 2" descr="http://file.answcdn.com/answ-cld/image/upload/v1/tk/brand_image/a3416733/4976196ccbc2d633fa231b216e7d1f72f331d2b2.jpe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40320" y="5238816"/>
            <a:ext cx="834848" cy="30175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46078" y="2445027"/>
            <a:ext cx="5202936" cy="2235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94771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2"/>
          <p:cNvSpPr>
            <a:spLocks noGrp="1" noChangeArrowheads="1"/>
          </p:cNvSpPr>
          <p:nvPr>
            <p:ph type="title"/>
          </p:nvPr>
        </p:nvSpPr>
        <p:spPr>
          <a:xfrm>
            <a:off x="1516063" y="44222"/>
            <a:ext cx="8609013" cy="354012"/>
          </a:xfrm>
        </p:spPr>
        <p:txBody>
          <a:bodyPr/>
          <a:lstStyle/>
          <a:p>
            <a:pPr eaLnBrk="1" hangingPunct="1"/>
            <a:r>
              <a:rPr lang="en-US" dirty="0"/>
              <a:t>Asset-Based Market </a:t>
            </a:r>
            <a:r>
              <a:rPr lang="en-US" dirty="0" smtClean="0"/>
              <a:t>Overview – Large Cap</a:t>
            </a:r>
          </a:p>
        </p:txBody>
      </p:sp>
      <p:sp>
        <p:nvSpPr>
          <p:cNvPr id="3080" name="Rectangle 4"/>
          <p:cNvSpPr>
            <a:spLocks noChangeArrowheads="1"/>
          </p:cNvSpPr>
          <p:nvPr>
            <p:custDataLst>
              <p:tags r:id="rId2"/>
            </p:custDataLst>
          </p:nvPr>
        </p:nvSpPr>
        <p:spPr bwMode="auto">
          <a:xfrm>
            <a:off x="1615440" y="1059491"/>
            <a:ext cx="2926080" cy="274320"/>
          </a:xfrm>
          <a:prstGeom prst="rect">
            <a:avLst/>
          </a:prstGeom>
          <a:solidFill>
            <a:srgbClr val="44464A"/>
          </a:solidFill>
          <a:ln>
            <a:noFill/>
          </a:ln>
          <a:extLst/>
        </p:spPr>
        <p:txBody>
          <a:bodyPr lIns="0" tIns="0" rIns="0" bIns="0" anchor="ctr" anchorCtr="1"/>
          <a:lstStyle/>
          <a:p>
            <a:pPr marL="174625" indent="-174625" algn="ctr" fontAlgn="base">
              <a:spcBef>
                <a:spcPct val="20000"/>
              </a:spcBef>
              <a:spcAft>
                <a:spcPct val="0"/>
              </a:spcAft>
              <a:buClr>
                <a:prstClr val="black"/>
              </a:buClr>
              <a:buSzPct val="115000"/>
            </a:pPr>
            <a:r>
              <a:rPr lang="en-US" sz="1200" dirty="0">
                <a:solidFill>
                  <a:prstClr val="white"/>
                </a:solidFill>
                <a:cs typeface="Arial" pitchFamily="34" charset="0"/>
              </a:rPr>
              <a:t>ABL vs Cash Flow Pricing</a:t>
            </a:r>
          </a:p>
        </p:txBody>
      </p:sp>
      <p:sp>
        <p:nvSpPr>
          <p:cNvPr id="25" name="Rectangle 4"/>
          <p:cNvSpPr>
            <a:spLocks noChangeArrowheads="1"/>
          </p:cNvSpPr>
          <p:nvPr>
            <p:custDataLst>
              <p:tags r:id="rId3"/>
            </p:custDataLst>
          </p:nvPr>
        </p:nvSpPr>
        <p:spPr bwMode="auto">
          <a:xfrm>
            <a:off x="4632960" y="1059491"/>
            <a:ext cx="2926080" cy="274320"/>
          </a:xfrm>
          <a:prstGeom prst="rect">
            <a:avLst/>
          </a:prstGeom>
          <a:solidFill>
            <a:srgbClr val="44464A"/>
          </a:solidFill>
          <a:ln>
            <a:noFill/>
          </a:ln>
          <a:extLst/>
        </p:spPr>
        <p:txBody>
          <a:bodyPr lIns="0" tIns="0" rIns="0" bIns="0" anchor="ctr" anchorCtr="1"/>
          <a:lstStyle/>
          <a:p>
            <a:pPr marL="174625" indent="-174625" algn="ctr" fontAlgn="base">
              <a:spcBef>
                <a:spcPct val="20000"/>
              </a:spcBef>
              <a:spcAft>
                <a:spcPct val="0"/>
              </a:spcAft>
              <a:buClr>
                <a:prstClr val="black"/>
              </a:buClr>
              <a:buSzPct val="115000"/>
            </a:pPr>
            <a:r>
              <a:rPr lang="en-US" sz="1200" dirty="0">
                <a:solidFill>
                  <a:prstClr val="white"/>
                </a:solidFill>
                <a:cs typeface="Arial" pitchFamily="34" charset="0"/>
              </a:rPr>
              <a:t>Pricing Frequency</a:t>
            </a:r>
          </a:p>
        </p:txBody>
      </p:sp>
      <p:sp>
        <p:nvSpPr>
          <p:cNvPr id="27" name="Rectangle 4"/>
          <p:cNvSpPr>
            <a:spLocks noChangeArrowheads="1"/>
          </p:cNvSpPr>
          <p:nvPr>
            <p:custDataLst>
              <p:tags r:id="rId4"/>
            </p:custDataLst>
          </p:nvPr>
        </p:nvSpPr>
        <p:spPr bwMode="auto">
          <a:xfrm>
            <a:off x="7650480" y="1059491"/>
            <a:ext cx="2926080" cy="274320"/>
          </a:xfrm>
          <a:prstGeom prst="rect">
            <a:avLst/>
          </a:prstGeom>
          <a:solidFill>
            <a:srgbClr val="44464A"/>
          </a:solidFill>
          <a:ln>
            <a:noFill/>
          </a:ln>
          <a:extLst/>
        </p:spPr>
        <p:txBody>
          <a:bodyPr lIns="0" tIns="0" rIns="0" bIns="0" anchor="ctr" anchorCtr="1"/>
          <a:lstStyle/>
          <a:p>
            <a:pPr marL="174625" indent="-174625" algn="ctr" fontAlgn="base">
              <a:spcBef>
                <a:spcPct val="20000"/>
              </a:spcBef>
              <a:spcAft>
                <a:spcPct val="0"/>
              </a:spcAft>
              <a:buClr>
                <a:prstClr val="black"/>
              </a:buClr>
              <a:buSzPct val="115000"/>
            </a:pPr>
            <a:r>
              <a:rPr lang="en-US" sz="1200" dirty="0">
                <a:solidFill>
                  <a:prstClr val="white"/>
                </a:solidFill>
                <a:cs typeface="Arial" pitchFamily="34" charset="0"/>
              </a:rPr>
              <a:t>Observations</a:t>
            </a:r>
          </a:p>
        </p:txBody>
      </p:sp>
      <p:sp>
        <p:nvSpPr>
          <p:cNvPr id="28" name="Rectangle 4"/>
          <p:cNvSpPr>
            <a:spLocks noChangeArrowheads="1"/>
          </p:cNvSpPr>
          <p:nvPr>
            <p:custDataLst>
              <p:tags r:id="rId5"/>
            </p:custDataLst>
          </p:nvPr>
        </p:nvSpPr>
        <p:spPr bwMode="auto">
          <a:xfrm>
            <a:off x="1615440" y="3780736"/>
            <a:ext cx="2926080" cy="274320"/>
          </a:xfrm>
          <a:prstGeom prst="rect">
            <a:avLst/>
          </a:prstGeom>
          <a:solidFill>
            <a:srgbClr val="44464A"/>
          </a:solidFill>
          <a:ln>
            <a:noFill/>
          </a:ln>
          <a:extLst/>
        </p:spPr>
        <p:txBody>
          <a:bodyPr lIns="0" tIns="0" rIns="0" bIns="0" anchor="ctr" anchorCtr="1"/>
          <a:lstStyle/>
          <a:p>
            <a:pPr marL="174625" indent="-174625" algn="ctr" fontAlgn="base">
              <a:spcBef>
                <a:spcPct val="20000"/>
              </a:spcBef>
              <a:spcAft>
                <a:spcPct val="0"/>
              </a:spcAft>
              <a:buClr>
                <a:prstClr val="black"/>
              </a:buClr>
              <a:buSzPct val="115000"/>
            </a:pPr>
            <a:r>
              <a:rPr lang="en-US" sz="1200" dirty="0">
                <a:solidFill>
                  <a:prstClr val="white"/>
                </a:solidFill>
                <a:cs typeface="Arial" pitchFamily="34" charset="0"/>
              </a:rPr>
              <a:t>Asset-Based Volume</a:t>
            </a:r>
          </a:p>
        </p:txBody>
      </p:sp>
      <p:sp>
        <p:nvSpPr>
          <p:cNvPr id="29" name="Rectangle 4"/>
          <p:cNvSpPr>
            <a:spLocks noChangeArrowheads="1"/>
          </p:cNvSpPr>
          <p:nvPr>
            <p:custDataLst>
              <p:tags r:id="rId6"/>
            </p:custDataLst>
          </p:nvPr>
        </p:nvSpPr>
        <p:spPr bwMode="auto">
          <a:xfrm>
            <a:off x="7650480" y="3780736"/>
            <a:ext cx="2926080" cy="274320"/>
          </a:xfrm>
          <a:prstGeom prst="rect">
            <a:avLst/>
          </a:prstGeom>
          <a:solidFill>
            <a:srgbClr val="44464A"/>
          </a:solidFill>
          <a:ln>
            <a:noFill/>
          </a:ln>
          <a:extLst/>
        </p:spPr>
        <p:txBody>
          <a:bodyPr wrap="square" lIns="0" tIns="0" rIns="0" bIns="0" anchor="ctr" anchorCtr="1"/>
          <a:lstStyle/>
          <a:p>
            <a:pPr marL="174625" indent="-174625" algn="ctr" fontAlgn="base">
              <a:spcBef>
                <a:spcPct val="20000"/>
              </a:spcBef>
              <a:spcAft>
                <a:spcPct val="0"/>
              </a:spcAft>
              <a:buClr>
                <a:prstClr val="black"/>
              </a:buClr>
              <a:buSzPct val="115000"/>
            </a:pPr>
            <a:r>
              <a:rPr lang="en-US" sz="1200" dirty="0">
                <a:solidFill>
                  <a:prstClr val="white"/>
                </a:solidFill>
                <a:cs typeface="Arial" pitchFamily="34" charset="0"/>
              </a:rPr>
              <a:t>Deal Size as % of Dollar Volume</a:t>
            </a:r>
          </a:p>
        </p:txBody>
      </p:sp>
      <p:sp>
        <p:nvSpPr>
          <p:cNvPr id="17" name="Text Box 3"/>
          <p:cNvSpPr txBox="1">
            <a:spLocks noChangeArrowheads="1"/>
          </p:cNvSpPr>
          <p:nvPr/>
        </p:nvSpPr>
        <p:spPr bwMode="auto">
          <a:xfrm>
            <a:off x="1726995" y="3361937"/>
            <a:ext cx="2806031" cy="470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283464" indent="-457200" eaLnBrk="1" fontAlgn="base" hangingPunct="1">
              <a:spcAft>
                <a:spcPct val="0"/>
              </a:spcAft>
            </a:pPr>
            <a:r>
              <a:rPr lang="en-US" sz="600" b="0" dirty="0">
                <a:solidFill>
                  <a:prstClr val="black"/>
                </a:solidFill>
                <a:latin typeface="Georgia"/>
                <a:cs typeface="Arial" pitchFamily="34" charset="0"/>
              </a:rPr>
              <a:t>Note:     ABL data represents syndicated transactions &gt;$100 million. BB/BB- and B+/B pricing represents all-in yield including the benefit of LIBOR floor and OID. </a:t>
            </a:r>
          </a:p>
          <a:p>
            <a:pPr eaLnBrk="1" fontAlgn="base" hangingPunct="1">
              <a:spcBef>
                <a:spcPts val="200"/>
              </a:spcBef>
              <a:spcAft>
                <a:spcPct val="0"/>
              </a:spcAft>
            </a:pPr>
            <a:r>
              <a:rPr lang="en-US" sz="600" b="0" dirty="0">
                <a:solidFill>
                  <a:prstClr val="black"/>
                </a:solidFill>
                <a:latin typeface="Georgia"/>
                <a:cs typeface="Arial" pitchFamily="34" charset="0"/>
              </a:rPr>
              <a:t>Source: Thomson Reuters, S&amp;P &amp; Wells Fargo</a:t>
            </a:r>
          </a:p>
        </p:txBody>
      </p:sp>
      <p:sp>
        <p:nvSpPr>
          <p:cNvPr id="21" name="Text Box 21"/>
          <p:cNvSpPr txBox="1">
            <a:spLocks noChangeArrowheads="1"/>
          </p:cNvSpPr>
          <p:nvPr/>
        </p:nvSpPr>
        <p:spPr bwMode="auto">
          <a:xfrm>
            <a:off x="4758690" y="6098993"/>
            <a:ext cx="2792412" cy="1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fontAlgn="base" hangingPunct="1">
              <a:lnSpc>
                <a:spcPct val="75000"/>
              </a:lnSpc>
              <a:spcBef>
                <a:spcPct val="50000"/>
              </a:spcBef>
              <a:spcAft>
                <a:spcPct val="0"/>
              </a:spcAft>
            </a:pPr>
            <a:r>
              <a:rPr lang="en-US" sz="600" b="0" dirty="0">
                <a:solidFill>
                  <a:prstClr val="black"/>
                </a:solidFill>
                <a:latin typeface="Georgia"/>
                <a:cs typeface="Arial" pitchFamily="34" charset="0"/>
              </a:rPr>
              <a:t>Source: Thomson Reuters &amp; Wells Fargo</a:t>
            </a:r>
          </a:p>
        </p:txBody>
      </p:sp>
      <p:sp>
        <p:nvSpPr>
          <p:cNvPr id="22" name="Text Box 21"/>
          <p:cNvSpPr txBox="1">
            <a:spLocks noChangeArrowheads="1"/>
          </p:cNvSpPr>
          <p:nvPr/>
        </p:nvSpPr>
        <p:spPr bwMode="auto">
          <a:xfrm>
            <a:off x="1704975" y="6098993"/>
            <a:ext cx="2792412" cy="1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fontAlgn="base" hangingPunct="1">
              <a:lnSpc>
                <a:spcPct val="75000"/>
              </a:lnSpc>
              <a:spcBef>
                <a:spcPct val="50000"/>
              </a:spcBef>
              <a:spcAft>
                <a:spcPct val="0"/>
              </a:spcAft>
            </a:pPr>
            <a:r>
              <a:rPr lang="en-US" sz="600" b="0" dirty="0">
                <a:solidFill>
                  <a:prstClr val="black"/>
                </a:solidFill>
                <a:latin typeface="Georgia"/>
                <a:cs typeface="Arial" pitchFamily="34" charset="0"/>
              </a:rPr>
              <a:t>Source: Thomson Reuters </a:t>
            </a:r>
          </a:p>
        </p:txBody>
      </p:sp>
      <p:sp>
        <p:nvSpPr>
          <p:cNvPr id="23" name="Text Box 21"/>
          <p:cNvSpPr txBox="1">
            <a:spLocks noChangeArrowheads="1"/>
          </p:cNvSpPr>
          <p:nvPr/>
        </p:nvSpPr>
        <p:spPr bwMode="auto">
          <a:xfrm>
            <a:off x="7780629" y="6105370"/>
            <a:ext cx="2792412" cy="231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fontAlgn="base" hangingPunct="1">
              <a:lnSpc>
                <a:spcPct val="75000"/>
              </a:lnSpc>
              <a:spcBef>
                <a:spcPct val="50000"/>
              </a:spcBef>
              <a:spcAft>
                <a:spcPct val="0"/>
              </a:spcAft>
            </a:pPr>
            <a:r>
              <a:rPr lang="en-US" sz="600" b="0" dirty="0">
                <a:solidFill>
                  <a:prstClr val="black"/>
                </a:solidFill>
                <a:latin typeface="Georgia"/>
                <a:cs typeface="Arial" pitchFamily="34" charset="0"/>
              </a:rPr>
              <a:t>Note:      $ in millions. </a:t>
            </a:r>
          </a:p>
          <a:p>
            <a:pPr eaLnBrk="1" fontAlgn="base" hangingPunct="1">
              <a:lnSpc>
                <a:spcPct val="75000"/>
              </a:lnSpc>
              <a:spcBef>
                <a:spcPct val="50000"/>
              </a:spcBef>
              <a:spcAft>
                <a:spcPct val="0"/>
              </a:spcAft>
            </a:pPr>
            <a:r>
              <a:rPr lang="en-US" sz="600" b="0" dirty="0">
                <a:solidFill>
                  <a:prstClr val="black"/>
                </a:solidFill>
                <a:latin typeface="Georgia"/>
                <a:cs typeface="Arial" pitchFamily="34" charset="0"/>
              </a:rPr>
              <a:t>Source: Thomson Reuters &amp; Wells Fargo</a:t>
            </a:r>
          </a:p>
        </p:txBody>
      </p:sp>
      <p:sp>
        <p:nvSpPr>
          <p:cNvPr id="31" name="Rectangle 4"/>
          <p:cNvSpPr>
            <a:spLocks noChangeArrowheads="1"/>
          </p:cNvSpPr>
          <p:nvPr>
            <p:custDataLst>
              <p:tags r:id="rId7"/>
            </p:custDataLst>
          </p:nvPr>
        </p:nvSpPr>
        <p:spPr bwMode="auto">
          <a:xfrm>
            <a:off x="4632960" y="3780736"/>
            <a:ext cx="2926080" cy="274320"/>
          </a:xfrm>
          <a:prstGeom prst="rect">
            <a:avLst/>
          </a:prstGeom>
          <a:solidFill>
            <a:srgbClr val="44464A"/>
          </a:solidFill>
          <a:ln>
            <a:noFill/>
          </a:ln>
          <a:extLst/>
        </p:spPr>
        <p:txBody>
          <a:bodyPr lIns="0" tIns="0" rIns="0" bIns="0" anchor="ctr" anchorCtr="1"/>
          <a:lstStyle/>
          <a:p>
            <a:pPr marL="174625" indent="-174625" algn="ctr" fontAlgn="base">
              <a:spcBef>
                <a:spcPct val="20000"/>
              </a:spcBef>
              <a:spcAft>
                <a:spcPct val="0"/>
              </a:spcAft>
              <a:buClr>
                <a:prstClr val="black"/>
              </a:buClr>
              <a:buSzPct val="115000"/>
            </a:pPr>
            <a:r>
              <a:rPr lang="en-US" sz="1200" dirty="0">
                <a:solidFill>
                  <a:prstClr val="white"/>
                </a:solidFill>
                <a:cs typeface="Arial" pitchFamily="34" charset="0"/>
              </a:rPr>
              <a:t>Purpose by % of Dollar Volume</a:t>
            </a:r>
          </a:p>
        </p:txBody>
      </p:sp>
      <p:sp>
        <p:nvSpPr>
          <p:cNvPr id="24" name="Text Box 18"/>
          <p:cNvSpPr txBox="1">
            <a:spLocks noChangeArrowheads="1"/>
          </p:cNvSpPr>
          <p:nvPr>
            <p:custDataLst>
              <p:tags r:id="rId8"/>
            </p:custDataLst>
          </p:nvPr>
        </p:nvSpPr>
        <p:spPr bwMode="auto">
          <a:xfrm>
            <a:off x="7634578" y="1321527"/>
            <a:ext cx="2926080" cy="2412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41015" rIns="45720" bIns="41015" anchor="t" anchorCtr="0"/>
          <a:lstStyle>
            <a:lvl1pPr marL="171450" indent="-171450" defTabSz="820738" eaLnBrk="0" hangingPunct="0">
              <a:defRPr b="1">
                <a:solidFill>
                  <a:schemeClr val="tx1"/>
                </a:solidFill>
                <a:latin typeface="Arial" charset="0"/>
              </a:defRPr>
            </a:lvl1pPr>
            <a:lvl2pPr marL="742950" indent="-285750" defTabSz="820738" eaLnBrk="0" hangingPunct="0">
              <a:defRPr b="1">
                <a:solidFill>
                  <a:schemeClr val="tx1"/>
                </a:solidFill>
                <a:latin typeface="Arial" charset="0"/>
              </a:defRPr>
            </a:lvl2pPr>
            <a:lvl3pPr marL="1143000" indent="-228600" defTabSz="820738" eaLnBrk="0" hangingPunct="0">
              <a:defRPr b="1">
                <a:solidFill>
                  <a:schemeClr val="tx1"/>
                </a:solidFill>
                <a:latin typeface="Arial" charset="0"/>
              </a:defRPr>
            </a:lvl3pPr>
            <a:lvl4pPr marL="1600200" indent="-228600" defTabSz="820738" eaLnBrk="0" hangingPunct="0">
              <a:defRPr b="1">
                <a:solidFill>
                  <a:schemeClr val="tx1"/>
                </a:solidFill>
                <a:latin typeface="Arial" charset="0"/>
              </a:defRPr>
            </a:lvl4pPr>
            <a:lvl5pPr marL="2057400" indent="-228600" defTabSz="820738" eaLnBrk="0" hangingPunct="0">
              <a:defRPr b="1">
                <a:solidFill>
                  <a:schemeClr val="tx1"/>
                </a:solidFill>
                <a:latin typeface="Arial" charset="0"/>
              </a:defRPr>
            </a:lvl5pPr>
            <a:lvl6pPr marL="2514600" indent="-228600" defTabSz="820738" eaLnBrk="0" fontAlgn="base" hangingPunct="0">
              <a:spcBef>
                <a:spcPct val="0"/>
              </a:spcBef>
              <a:spcAft>
                <a:spcPct val="0"/>
              </a:spcAft>
              <a:defRPr b="1">
                <a:solidFill>
                  <a:schemeClr val="tx1"/>
                </a:solidFill>
                <a:latin typeface="Arial" charset="0"/>
              </a:defRPr>
            </a:lvl6pPr>
            <a:lvl7pPr marL="2971800" indent="-228600" defTabSz="820738" eaLnBrk="0" fontAlgn="base" hangingPunct="0">
              <a:spcBef>
                <a:spcPct val="0"/>
              </a:spcBef>
              <a:spcAft>
                <a:spcPct val="0"/>
              </a:spcAft>
              <a:defRPr b="1">
                <a:solidFill>
                  <a:schemeClr val="tx1"/>
                </a:solidFill>
                <a:latin typeface="Arial" charset="0"/>
              </a:defRPr>
            </a:lvl7pPr>
            <a:lvl8pPr marL="3429000" indent="-228600" defTabSz="820738" eaLnBrk="0" fontAlgn="base" hangingPunct="0">
              <a:spcBef>
                <a:spcPct val="0"/>
              </a:spcBef>
              <a:spcAft>
                <a:spcPct val="0"/>
              </a:spcAft>
              <a:defRPr b="1">
                <a:solidFill>
                  <a:schemeClr val="tx1"/>
                </a:solidFill>
                <a:latin typeface="Arial" charset="0"/>
              </a:defRPr>
            </a:lvl8pPr>
            <a:lvl9pPr marL="3886200" indent="-228600" defTabSz="820738" eaLnBrk="0" fontAlgn="base" hangingPunct="0">
              <a:spcBef>
                <a:spcPct val="0"/>
              </a:spcBef>
              <a:spcAft>
                <a:spcPct val="0"/>
              </a:spcAft>
              <a:defRPr b="1">
                <a:solidFill>
                  <a:schemeClr val="tx1"/>
                </a:solidFill>
                <a:latin typeface="Arial" charset="0"/>
              </a:defRPr>
            </a:lvl9pPr>
          </a:lstStyle>
          <a:p>
            <a:pPr marL="174625" indent="-174625" fontAlgn="base">
              <a:lnSpc>
                <a:spcPct val="95000"/>
              </a:lnSpc>
              <a:spcAft>
                <a:spcPts val="300"/>
              </a:spcAft>
              <a:buClr>
                <a:prstClr val="black"/>
              </a:buClr>
              <a:buSzPct val="115000"/>
              <a:buFont typeface="Wingdings" pitchFamily="2" charset="2"/>
              <a:buChar char="§"/>
            </a:pPr>
            <a:r>
              <a:rPr lang="en-US" sz="900" b="0" dirty="0">
                <a:solidFill>
                  <a:prstClr val="black"/>
                </a:solidFill>
                <a:latin typeface="Georgia" pitchFamily="18" charset="0"/>
                <a:cs typeface="Arial" charset="0"/>
              </a:rPr>
              <a:t>Through Q3, volume and number of deals were flat compared to the same period in 2015. The institutional loan and high yield markets continued to show strength and a number of ABL transactions with concurrent financings were completed.</a:t>
            </a:r>
          </a:p>
          <a:p>
            <a:pPr marL="174625" indent="-174625" fontAlgn="base">
              <a:lnSpc>
                <a:spcPct val="95000"/>
              </a:lnSpc>
              <a:spcAft>
                <a:spcPts val="300"/>
              </a:spcAft>
              <a:buClr>
                <a:prstClr val="black"/>
              </a:buClr>
              <a:buSzPct val="115000"/>
              <a:buFont typeface="Wingdings" pitchFamily="2" charset="2"/>
              <a:buChar char="§"/>
            </a:pPr>
            <a:r>
              <a:rPr lang="en-US" sz="900" b="0" dirty="0">
                <a:solidFill>
                  <a:prstClr val="black"/>
                </a:solidFill>
                <a:latin typeface="Georgia" pitchFamily="18" charset="0"/>
                <a:cs typeface="Arial" charset="0"/>
              </a:rPr>
              <a:t>The market has been principally driven by refinancing activity, however M&amp;A volume is at its highest level since the 2008 market correction.</a:t>
            </a:r>
          </a:p>
          <a:p>
            <a:pPr marL="174625" indent="-174625" fontAlgn="base">
              <a:lnSpc>
                <a:spcPct val="95000"/>
              </a:lnSpc>
              <a:spcAft>
                <a:spcPts val="300"/>
              </a:spcAft>
              <a:buClr>
                <a:prstClr val="black"/>
              </a:buClr>
              <a:buSzPct val="115000"/>
              <a:buFont typeface="Wingdings" pitchFamily="2" charset="2"/>
              <a:buChar char="§"/>
            </a:pPr>
            <a:r>
              <a:rPr lang="en-US" sz="900" b="0" dirty="0">
                <a:solidFill>
                  <a:prstClr val="black"/>
                </a:solidFill>
                <a:latin typeface="Georgia" pitchFamily="18" charset="0"/>
                <a:cs typeface="Arial" charset="0"/>
              </a:rPr>
              <a:t>Spreads and fees are near historic lows. However, banks are hyper focused on loan and relationship returns, making ancillary economics an important consideration for lenders at all levels of the syndicate.</a:t>
            </a:r>
          </a:p>
          <a:p>
            <a:pPr marL="174625" indent="-174625" fontAlgn="base">
              <a:lnSpc>
                <a:spcPct val="95000"/>
              </a:lnSpc>
              <a:spcAft>
                <a:spcPts val="300"/>
              </a:spcAft>
              <a:buClr>
                <a:prstClr val="black"/>
              </a:buClr>
              <a:buSzPct val="115000"/>
              <a:buFont typeface="Wingdings" pitchFamily="2" charset="2"/>
              <a:buChar char="§"/>
            </a:pPr>
            <a:r>
              <a:rPr lang="en-US" sz="900" b="0" dirty="0">
                <a:solidFill>
                  <a:prstClr val="black"/>
                </a:solidFill>
                <a:latin typeface="Georgia" pitchFamily="18" charset="0"/>
                <a:cs typeface="Arial" charset="0"/>
              </a:rPr>
              <a:t>Arrangers have shown a willingness to push the boundaries on many structural terms including advance rates, trigger levels, and negative covenants for clients with strong credit profiles.</a:t>
            </a:r>
          </a:p>
        </p:txBody>
      </p:sp>
      <p:sp>
        <p:nvSpPr>
          <p:cNvPr id="35" name="Rectangle 4"/>
          <p:cNvSpPr>
            <a:spLocks noChangeArrowheads="1"/>
          </p:cNvSpPr>
          <p:nvPr/>
        </p:nvSpPr>
        <p:spPr bwMode="auto">
          <a:xfrm>
            <a:off x="1615440" y="524786"/>
            <a:ext cx="8961120" cy="475488"/>
          </a:xfrm>
          <a:prstGeom prst="rect">
            <a:avLst/>
          </a:prstGeom>
          <a:solidFill>
            <a:srgbClr val="5E8AB4"/>
          </a:solidFill>
          <a:ln w="9525">
            <a:noFill/>
            <a:miter lim="800000"/>
            <a:headEnd/>
            <a:tailEnd/>
          </a:ln>
        </p:spPr>
        <p:txBody>
          <a:bodyPr lIns="82048" tIns="41025" rIns="82048" bIns="41025" anchor="ctr"/>
          <a:lstStyle/>
          <a:p>
            <a:pPr algn="ctr" defTabSz="820738" fontAlgn="base"/>
            <a:r>
              <a:rPr lang="en-US" sz="1200" i="1" dirty="0">
                <a:solidFill>
                  <a:prstClr val="white"/>
                </a:solidFill>
                <a:ea typeface="ＭＳ Ｐゴシック" pitchFamily="34" charset="-128"/>
                <a:cs typeface="Arial" pitchFamily="34" charset="0"/>
              </a:rPr>
              <a:t>The asset-based market remained a stable source of capital through </a:t>
            </a:r>
          </a:p>
          <a:p>
            <a:pPr algn="ctr" defTabSz="820738" fontAlgn="base"/>
            <a:r>
              <a:rPr lang="en-US" sz="1200" i="1" dirty="0">
                <a:solidFill>
                  <a:prstClr val="white"/>
                </a:solidFill>
                <a:ea typeface="ＭＳ Ｐゴシック" pitchFamily="34" charset="-128"/>
                <a:cs typeface="Arial" pitchFamily="34" charset="0"/>
              </a:rPr>
              <a:t>Q3 of 2016 as spreads continue to hover near historic lows </a:t>
            </a:r>
          </a:p>
        </p:txBody>
      </p:sp>
      <p:sp>
        <p:nvSpPr>
          <p:cNvPr id="30" name="Text Box 3"/>
          <p:cNvSpPr txBox="1">
            <a:spLocks noChangeArrowheads="1"/>
          </p:cNvSpPr>
          <p:nvPr/>
        </p:nvSpPr>
        <p:spPr bwMode="auto">
          <a:xfrm>
            <a:off x="4760042" y="3337310"/>
            <a:ext cx="2806031" cy="470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283464" indent="-457200" eaLnBrk="1" fontAlgn="base" hangingPunct="1">
              <a:spcAft>
                <a:spcPct val="0"/>
              </a:spcAft>
            </a:pPr>
            <a:r>
              <a:rPr lang="en-US" sz="600" b="0" dirty="0">
                <a:solidFill>
                  <a:prstClr val="black"/>
                </a:solidFill>
                <a:latin typeface="Georgia"/>
                <a:cs typeface="Arial" pitchFamily="34" charset="0"/>
              </a:rPr>
              <a:t>Note:     ABL pricing data represents syndicated transactions &gt;$100 million. </a:t>
            </a:r>
          </a:p>
          <a:p>
            <a:pPr eaLnBrk="1" fontAlgn="base" hangingPunct="1">
              <a:spcBef>
                <a:spcPts val="200"/>
              </a:spcBef>
              <a:spcAft>
                <a:spcPct val="0"/>
              </a:spcAft>
            </a:pPr>
            <a:r>
              <a:rPr lang="en-US" sz="600" b="0" dirty="0">
                <a:solidFill>
                  <a:prstClr val="black"/>
                </a:solidFill>
                <a:latin typeface="Georgia"/>
                <a:cs typeface="Arial" pitchFamily="34" charset="0"/>
              </a:rPr>
              <a:t>Source: Thomson Reuters, S&amp;P &amp; Wells Fargo</a:t>
            </a:r>
          </a:p>
        </p:txBody>
      </p:sp>
      <p:pic>
        <p:nvPicPr>
          <p:cNvPr id="2"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627903" y="1352007"/>
            <a:ext cx="2905122" cy="1987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590342" y="1374866"/>
            <a:ext cx="3098628" cy="180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603880" y="4115326"/>
            <a:ext cx="2983649" cy="192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585176" y="4143176"/>
            <a:ext cx="3017042" cy="1921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643469" y="4069606"/>
            <a:ext cx="2924330" cy="1938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15126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idx="4294967295"/>
          </p:nvPr>
        </p:nvSpPr>
        <p:spPr>
          <a:xfrm>
            <a:off x="1889759" y="801688"/>
            <a:ext cx="1371600" cy="1417320"/>
          </a:xfrm>
          <a:solidFill>
            <a:srgbClr val="5E8AB4"/>
          </a:solidFill>
          <a:ln w="9525">
            <a:noFill/>
            <a:miter lim="800000"/>
            <a:headEnd/>
            <a:tailEnd/>
          </a:ln>
        </p:spPr>
        <p:txBody>
          <a:bodyPr vert="horz" wrap="square" lIns="0" tIns="45704" rIns="0" bIns="45704" numCol="1" anchor="ctr" anchorCtr="1" compatLnSpc="1">
            <a:prstTxWarp prst="textNoShape">
              <a:avLst/>
            </a:prstTxWarp>
          </a:bodyPr>
          <a:lstStyle/>
          <a:p>
            <a:pPr algn="ctr">
              <a:buNone/>
            </a:pPr>
            <a:r>
              <a:rPr lang="en-US" b="1" kern="1200" dirty="0">
                <a:solidFill>
                  <a:schemeClr val="bg1"/>
                </a:solidFill>
              </a:rPr>
              <a:t>Volume</a:t>
            </a:r>
          </a:p>
        </p:txBody>
      </p:sp>
      <p:sp>
        <p:nvSpPr>
          <p:cNvPr id="10243" name="Rectangle 3"/>
          <p:cNvSpPr>
            <a:spLocks noChangeArrowheads="1"/>
          </p:cNvSpPr>
          <p:nvPr/>
        </p:nvSpPr>
        <p:spPr bwMode="auto">
          <a:xfrm>
            <a:off x="3398520" y="771844"/>
            <a:ext cx="7104888" cy="1406539"/>
          </a:xfrm>
          <a:prstGeom prst="rect">
            <a:avLst/>
          </a:prstGeom>
          <a:noFill/>
          <a:ln w="9525" algn="ctr">
            <a:noFill/>
            <a:miter lim="800000"/>
            <a:headEnd/>
            <a:tailEnd/>
          </a:ln>
        </p:spPr>
        <p:txBody>
          <a:bodyPr wrap="square" lIns="0" tIns="18288" rIns="45720" bIns="18288" anchor="ctr">
            <a:spAutoFit/>
          </a:bodyPr>
          <a:lstStyle/>
          <a:p>
            <a:pPr marL="238125" indent="-238125" fontAlgn="base">
              <a:spcAft>
                <a:spcPts val="200"/>
              </a:spcAft>
              <a:buClr>
                <a:srgbClr val="000000"/>
              </a:buClr>
              <a:buSzPct val="115000"/>
              <a:buFont typeface="Wingdings" pitchFamily="2" charset="2"/>
              <a:buChar char="§"/>
            </a:pPr>
            <a:r>
              <a:rPr lang="en-US" sz="1200" dirty="0">
                <a:solidFill>
                  <a:srgbClr val="000000"/>
                </a:solidFill>
                <a:cs typeface="Arial" pitchFamily="34" charset="0"/>
              </a:rPr>
              <a:t>While full year 2016 asset-based volume of $75.8B represents a 10% drop from 2015;, the number of closed transactions was up slightly over 2015.</a:t>
            </a:r>
          </a:p>
          <a:p>
            <a:pPr marL="238125" indent="-238125" fontAlgn="base">
              <a:spcAft>
                <a:spcPts val="200"/>
              </a:spcAft>
              <a:buClr>
                <a:srgbClr val="000000"/>
              </a:buClr>
              <a:buSzPct val="115000"/>
              <a:buFont typeface="Wingdings" pitchFamily="2" charset="2"/>
              <a:buChar char="§"/>
            </a:pPr>
            <a:r>
              <a:rPr lang="en-US" sz="1200" dirty="0">
                <a:solidFill>
                  <a:srgbClr val="000000"/>
                </a:solidFill>
                <a:cs typeface="Arial" pitchFamily="34" charset="0"/>
              </a:rPr>
              <a:t>Transactions over $1.0 billion were down almost 50% , attributing to the overall dip in volume.</a:t>
            </a:r>
          </a:p>
          <a:p>
            <a:pPr marL="238125" indent="-238125" fontAlgn="base">
              <a:spcAft>
                <a:spcPts val="200"/>
              </a:spcAft>
              <a:buClr>
                <a:srgbClr val="000000"/>
              </a:buClr>
              <a:buSzPct val="115000"/>
              <a:buFont typeface="Wingdings" pitchFamily="2" charset="2"/>
              <a:buChar char="§"/>
            </a:pPr>
            <a:r>
              <a:rPr lang="en-US" sz="1200" dirty="0">
                <a:solidFill>
                  <a:srgbClr val="000000"/>
                </a:solidFill>
                <a:cs typeface="Arial" pitchFamily="34" charset="0"/>
              </a:rPr>
              <a:t>Refinancing remains the primary driver of asset-based volume, representing  over 80% of total volume in 2016.</a:t>
            </a:r>
          </a:p>
          <a:p>
            <a:pPr marL="238125" indent="-238125" fontAlgn="base">
              <a:spcAft>
                <a:spcPts val="200"/>
              </a:spcAft>
              <a:buClr>
                <a:srgbClr val="000000"/>
              </a:buClr>
              <a:buSzPct val="115000"/>
              <a:buFont typeface="Wingdings" pitchFamily="2" charset="2"/>
              <a:buChar char="§"/>
            </a:pPr>
            <a:r>
              <a:rPr lang="en-US" sz="1200" dirty="0">
                <a:solidFill>
                  <a:srgbClr val="000000"/>
                </a:solidFill>
                <a:cs typeface="Arial" pitchFamily="34" charset="0"/>
              </a:rPr>
              <a:t>Looking forward, too early to tell with new administration as to what will happen with GDP growth as well as the regulatory environment (Dodd-Frank) and the impact to asset-based volume.</a:t>
            </a:r>
          </a:p>
        </p:txBody>
      </p:sp>
      <p:sp>
        <p:nvSpPr>
          <p:cNvPr id="10244" name="Rectangle 4"/>
          <p:cNvSpPr>
            <a:spLocks noChangeArrowheads="1"/>
          </p:cNvSpPr>
          <p:nvPr/>
        </p:nvSpPr>
        <p:spPr bwMode="auto">
          <a:xfrm>
            <a:off x="1889760" y="2315025"/>
            <a:ext cx="1371600" cy="1408176"/>
          </a:xfrm>
          <a:prstGeom prst="rect">
            <a:avLst/>
          </a:prstGeom>
          <a:solidFill>
            <a:srgbClr val="5E8AB4"/>
          </a:solidFill>
          <a:ln w="9525">
            <a:noFill/>
            <a:miter lim="800000"/>
            <a:headEnd/>
            <a:tailEnd/>
          </a:ln>
        </p:spPr>
        <p:txBody>
          <a:bodyPr vert="horz" wrap="square" lIns="0" tIns="45704" rIns="0" bIns="45704" numCol="1" anchor="ctr" anchorCtr="1" compatLnSpc="1">
            <a:prstTxWarp prst="textNoShape">
              <a:avLst/>
            </a:prstTxWarp>
          </a:bodyPr>
          <a:lstStyle/>
          <a:p>
            <a:pPr algn="ctr" fontAlgn="base">
              <a:spcBef>
                <a:spcPct val="20000"/>
              </a:spcBef>
              <a:spcAft>
                <a:spcPct val="0"/>
              </a:spcAft>
              <a:buClr>
                <a:prstClr val="black"/>
              </a:buClr>
              <a:buSzPct val="115000"/>
              <a:buFont typeface="Wingdings" pitchFamily="2" charset="2"/>
              <a:buNone/>
            </a:pPr>
            <a:r>
              <a:rPr lang="en-US" sz="1200" dirty="0">
                <a:solidFill>
                  <a:prstClr val="white"/>
                </a:solidFill>
                <a:cs typeface="Arial" pitchFamily="34" charset="0"/>
              </a:rPr>
              <a:t>Pricing</a:t>
            </a:r>
          </a:p>
        </p:txBody>
      </p:sp>
      <p:sp>
        <p:nvSpPr>
          <p:cNvPr id="10245" name="Rectangle 5"/>
          <p:cNvSpPr>
            <a:spLocks noChangeArrowheads="1"/>
          </p:cNvSpPr>
          <p:nvPr/>
        </p:nvSpPr>
        <p:spPr bwMode="auto">
          <a:xfrm>
            <a:off x="3398520" y="2315026"/>
            <a:ext cx="7145122" cy="1406539"/>
          </a:xfrm>
          <a:prstGeom prst="rect">
            <a:avLst/>
          </a:prstGeom>
          <a:noFill/>
          <a:ln w="9525" algn="ctr">
            <a:noFill/>
            <a:miter lim="800000"/>
            <a:headEnd/>
            <a:tailEnd/>
          </a:ln>
        </p:spPr>
        <p:txBody>
          <a:bodyPr wrap="square" lIns="0" tIns="18288" rIns="45720" bIns="18288" anchor="ctr">
            <a:spAutoFit/>
          </a:bodyPr>
          <a:lstStyle/>
          <a:p>
            <a:pPr marL="238125" indent="-238125" fontAlgn="base">
              <a:spcAft>
                <a:spcPts val="200"/>
              </a:spcAft>
              <a:buClr>
                <a:srgbClr val="000000"/>
              </a:buClr>
              <a:buSzPct val="115000"/>
              <a:buFont typeface="Wingdings" pitchFamily="2" charset="2"/>
              <a:buChar char="§"/>
            </a:pPr>
            <a:r>
              <a:rPr lang="en-US" sz="1200" dirty="0">
                <a:solidFill>
                  <a:srgbClr val="000000"/>
                </a:solidFill>
                <a:cs typeface="Arial" pitchFamily="34" charset="0"/>
              </a:rPr>
              <a:t>Competitive pressure among arrangers has kept drawn spreads near 2007 lows, with the majority of deals opening in the L+150-175 bps range. However, in Q4 spreads were stable, edging slightly higher.</a:t>
            </a:r>
          </a:p>
          <a:p>
            <a:pPr marL="238125" indent="-238125" fontAlgn="base">
              <a:spcAft>
                <a:spcPts val="200"/>
              </a:spcAft>
              <a:buClr>
                <a:srgbClr val="000000"/>
              </a:buClr>
              <a:buSzPct val="115000"/>
              <a:buFont typeface="Wingdings" pitchFamily="2" charset="2"/>
              <a:buChar char="§"/>
            </a:pPr>
            <a:r>
              <a:rPr lang="en-US" sz="1200" dirty="0">
                <a:solidFill>
                  <a:srgbClr val="000000"/>
                </a:solidFill>
                <a:cs typeface="Arial" pitchFamily="34" charset="0"/>
              </a:rPr>
              <a:t>Asset-based pricing continues to compare favorably to pro rata cash flow pricing, especially for single B issuers.</a:t>
            </a:r>
          </a:p>
          <a:p>
            <a:pPr marL="238125" indent="-238125" fontAlgn="base">
              <a:spcAft>
                <a:spcPts val="200"/>
              </a:spcAft>
              <a:buClr>
                <a:srgbClr val="000000"/>
              </a:buClr>
              <a:buSzPct val="115000"/>
              <a:buFont typeface="Wingdings" pitchFamily="2" charset="2"/>
              <a:buChar char="§"/>
            </a:pPr>
            <a:r>
              <a:rPr lang="en-US" sz="1200" dirty="0">
                <a:solidFill>
                  <a:srgbClr val="000000"/>
                </a:solidFill>
                <a:cs typeface="Arial" pitchFamily="34" charset="0"/>
              </a:rPr>
              <a:t>Unused fees typically range from 25-37.5 bps, depending on the level of usage.</a:t>
            </a:r>
          </a:p>
          <a:p>
            <a:pPr marL="238125" indent="-238125" fontAlgn="base">
              <a:spcAft>
                <a:spcPts val="200"/>
              </a:spcAft>
              <a:buClr>
                <a:srgbClr val="000000"/>
              </a:buClr>
              <a:buSzPct val="115000"/>
              <a:buFont typeface="Wingdings" pitchFamily="2" charset="2"/>
              <a:buChar char="§"/>
            </a:pPr>
            <a:r>
              <a:rPr lang="en-US" sz="1200" dirty="0">
                <a:solidFill>
                  <a:srgbClr val="000000"/>
                </a:solidFill>
                <a:cs typeface="Arial" pitchFamily="34" charset="0"/>
              </a:rPr>
              <a:t>Upfront fees are averaging 20-30 bps on new transactions, though 1-2 year extensions are often executed with discounted fees.</a:t>
            </a:r>
          </a:p>
        </p:txBody>
      </p:sp>
      <p:sp>
        <p:nvSpPr>
          <p:cNvPr id="10246" name="Rectangle 6"/>
          <p:cNvSpPr>
            <a:spLocks noChangeArrowheads="1"/>
          </p:cNvSpPr>
          <p:nvPr/>
        </p:nvSpPr>
        <p:spPr bwMode="auto">
          <a:xfrm>
            <a:off x="1889760" y="3822192"/>
            <a:ext cx="1371600" cy="1106424"/>
          </a:xfrm>
          <a:prstGeom prst="rect">
            <a:avLst/>
          </a:prstGeom>
          <a:solidFill>
            <a:srgbClr val="5E8AB4"/>
          </a:solidFill>
          <a:ln w="9525">
            <a:noFill/>
            <a:miter lim="800000"/>
            <a:headEnd/>
            <a:tailEnd/>
          </a:ln>
        </p:spPr>
        <p:txBody>
          <a:bodyPr vert="horz" wrap="square" lIns="0" tIns="45704" rIns="0" bIns="45704" numCol="1" anchor="ctr" anchorCtr="1" compatLnSpc="1">
            <a:prstTxWarp prst="textNoShape">
              <a:avLst/>
            </a:prstTxWarp>
          </a:bodyPr>
          <a:lstStyle/>
          <a:p>
            <a:pPr algn="ctr" fontAlgn="base">
              <a:spcBef>
                <a:spcPct val="20000"/>
              </a:spcBef>
              <a:spcAft>
                <a:spcPct val="0"/>
              </a:spcAft>
              <a:buClr>
                <a:prstClr val="black"/>
              </a:buClr>
              <a:buSzPct val="115000"/>
              <a:buFont typeface="Wingdings" pitchFamily="2" charset="2"/>
              <a:buNone/>
            </a:pPr>
            <a:r>
              <a:rPr lang="en-US" sz="1200" dirty="0">
                <a:solidFill>
                  <a:prstClr val="white"/>
                </a:solidFill>
                <a:cs typeface="Arial" pitchFamily="34" charset="0"/>
              </a:rPr>
              <a:t>Structure</a:t>
            </a:r>
          </a:p>
        </p:txBody>
      </p:sp>
      <p:sp>
        <p:nvSpPr>
          <p:cNvPr id="10247" name="Rectangle 8"/>
          <p:cNvSpPr>
            <a:spLocks noChangeArrowheads="1"/>
          </p:cNvSpPr>
          <p:nvPr/>
        </p:nvSpPr>
        <p:spPr bwMode="auto">
          <a:xfrm>
            <a:off x="1889759" y="5038344"/>
            <a:ext cx="1371600" cy="1298448"/>
          </a:xfrm>
          <a:prstGeom prst="rect">
            <a:avLst/>
          </a:prstGeom>
          <a:solidFill>
            <a:srgbClr val="5E8AB4"/>
          </a:solidFill>
          <a:ln w="9525">
            <a:noFill/>
            <a:miter lim="800000"/>
            <a:headEnd/>
            <a:tailEnd/>
          </a:ln>
        </p:spPr>
        <p:txBody>
          <a:bodyPr vert="horz" wrap="square" lIns="0" tIns="45704" rIns="0" bIns="45704" numCol="1" anchor="ctr" anchorCtr="1" compatLnSpc="1">
            <a:prstTxWarp prst="textNoShape">
              <a:avLst/>
            </a:prstTxWarp>
          </a:bodyPr>
          <a:lstStyle/>
          <a:p>
            <a:pPr algn="ctr" fontAlgn="base">
              <a:spcBef>
                <a:spcPct val="20000"/>
              </a:spcBef>
              <a:spcAft>
                <a:spcPct val="0"/>
              </a:spcAft>
              <a:buClr>
                <a:prstClr val="black"/>
              </a:buClr>
              <a:buSzPct val="115000"/>
              <a:buFont typeface="Wingdings" pitchFamily="2" charset="2"/>
              <a:buNone/>
            </a:pPr>
            <a:r>
              <a:rPr lang="en-US" sz="1200" dirty="0">
                <a:solidFill>
                  <a:prstClr val="white"/>
                </a:solidFill>
                <a:cs typeface="Arial" pitchFamily="34" charset="0"/>
              </a:rPr>
              <a:t>Syndication Dynamics</a:t>
            </a:r>
          </a:p>
        </p:txBody>
      </p:sp>
      <p:sp>
        <p:nvSpPr>
          <p:cNvPr id="10248" name="Line 10"/>
          <p:cNvSpPr>
            <a:spLocks noChangeShapeType="1"/>
          </p:cNvSpPr>
          <p:nvPr/>
        </p:nvSpPr>
        <p:spPr bwMode="auto">
          <a:xfrm>
            <a:off x="1889760" y="4978959"/>
            <a:ext cx="8595360" cy="0"/>
          </a:xfrm>
          <a:prstGeom prst="line">
            <a:avLst/>
          </a:prstGeom>
          <a:noFill/>
          <a:ln w="9525">
            <a:solidFill>
              <a:srgbClr val="5E5145"/>
            </a:solidFill>
            <a:round/>
            <a:headEnd/>
            <a:tailEnd/>
          </a:ln>
        </p:spPr>
        <p:txBody>
          <a:bodyPr lIns="0" rIns="45720" anchor="b"/>
          <a:lstStyle/>
          <a:p>
            <a:pPr fontAlgn="base">
              <a:spcBef>
                <a:spcPct val="0"/>
              </a:spcBef>
              <a:spcAft>
                <a:spcPct val="0"/>
              </a:spcAft>
            </a:pPr>
            <a:endParaRPr lang="en-US">
              <a:solidFill>
                <a:srgbClr val="000000"/>
              </a:solidFill>
              <a:latin typeface="Arial" pitchFamily="34" charset="0"/>
              <a:cs typeface="Arial" pitchFamily="34" charset="0"/>
            </a:endParaRPr>
          </a:p>
        </p:txBody>
      </p:sp>
      <p:sp>
        <p:nvSpPr>
          <p:cNvPr id="10249" name="Line 11"/>
          <p:cNvSpPr>
            <a:spLocks noChangeShapeType="1"/>
          </p:cNvSpPr>
          <p:nvPr/>
        </p:nvSpPr>
        <p:spPr bwMode="auto">
          <a:xfrm>
            <a:off x="1889760" y="3767891"/>
            <a:ext cx="8595360" cy="0"/>
          </a:xfrm>
          <a:prstGeom prst="line">
            <a:avLst/>
          </a:prstGeom>
          <a:noFill/>
          <a:ln w="9525">
            <a:solidFill>
              <a:srgbClr val="5E5145"/>
            </a:solidFill>
            <a:round/>
            <a:headEnd/>
            <a:tailEnd/>
          </a:ln>
        </p:spPr>
        <p:txBody>
          <a:bodyPr lIns="0" rIns="45720" anchor="b"/>
          <a:lstStyle/>
          <a:p>
            <a:pPr fontAlgn="base">
              <a:spcBef>
                <a:spcPct val="0"/>
              </a:spcBef>
              <a:spcAft>
                <a:spcPct val="0"/>
              </a:spcAft>
            </a:pPr>
            <a:endParaRPr lang="en-US">
              <a:solidFill>
                <a:srgbClr val="000000"/>
              </a:solidFill>
              <a:latin typeface="Arial" pitchFamily="34" charset="0"/>
              <a:cs typeface="Arial" pitchFamily="34" charset="0"/>
            </a:endParaRPr>
          </a:p>
        </p:txBody>
      </p:sp>
      <p:sp>
        <p:nvSpPr>
          <p:cNvPr id="10250" name="Line 12"/>
          <p:cNvSpPr>
            <a:spLocks noChangeShapeType="1"/>
          </p:cNvSpPr>
          <p:nvPr/>
        </p:nvSpPr>
        <p:spPr bwMode="auto">
          <a:xfrm>
            <a:off x="1889760" y="2257743"/>
            <a:ext cx="8595360" cy="0"/>
          </a:xfrm>
          <a:prstGeom prst="line">
            <a:avLst/>
          </a:prstGeom>
          <a:noFill/>
          <a:ln w="9525">
            <a:solidFill>
              <a:srgbClr val="5E5145"/>
            </a:solidFill>
            <a:round/>
            <a:headEnd/>
            <a:tailEnd/>
          </a:ln>
        </p:spPr>
        <p:txBody>
          <a:bodyPr lIns="0" rIns="45720" anchor="b"/>
          <a:lstStyle/>
          <a:p>
            <a:pPr fontAlgn="base">
              <a:spcBef>
                <a:spcPct val="0"/>
              </a:spcBef>
              <a:spcAft>
                <a:spcPct val="0"/>
              </a:spcAft>
            </a:pPr>
            <a:endParaRPr lang="en-US">
              <a:solidFill>
                <a:srgbClr val="000000"/>
              </a:solidFill>
              <a:latin typeface="Arial" pitchFamily="34" charset="0"/>
              <a:cs typeface="Arial" pitchFamily="34" charset="0"/>
            </a:endParaRPr>
          </a:p>
        </p:txBody>
      </p:sp>
      <p:sp>
        <p:nvSpPr>
          <p:cNvPr id="10251" name="Rectangle 13"/>
          <p:cNvSpPr>
            <a:spLocks noGrp="1" noChangeArrowheads="1"/>
          </p:cNvSpPr>
          <p:nvPr>
            <p:ph type="title" idx="4294967295"/>
          </p:nvPr>
        </p:nvSpPr>
        <p:spPr/>
        <p:txBody>
          <a:bodyPr/>
          <a:lstStyle/>
          <a:p>
            <a:pPr eaLnBrk="1" hangingPunct="1"/>
            <a:r>
              <a:rPr lang="en-US" dirty="0" smtClean="0"/>
              <a:t>	                Asset-Based Market Overview – Large Cap</a:t>
            </a:r>
          </a:p>
        </p:txBody>
      </p:sp>
      <p:sp>
        <p:nvSpPr>
          <p:cNvPr id="10252" name="Text Box 14"/>
          <p:cNvSpPr txBox="1">
            <a:spLocks noChangeArrowheads="1"/>
          </p:cNvSpPr>
          <p:nvPr/>
        </p:nvSpPr>
        <p:spPr bwMode="auto">
          <a:xfrm>
            <a:off x="1717675" y="485776"/>
            <a:ext cx="8756650" cy="315913"/>
          </a:xfrm>
          <a:prstGeom prst="rect">
            <a:avLst/>
          </a:prstGeom>
          <a:noFill/>
          <a:ln w="9525" algn="ctr">
            <a:noFill/>
            <a:miter lim="800000"/>
            <a:headEnd/>
            <a:tailEnd/>
          </a:ln>
        </p:spPr>
        <p:txBody>
          <a:bodyPr lIns="91429" tIns="45714" rIns="91429" bIns="45714">
            <a:spAutoFit/>
          </a:bodyPr>
          <a:lstStyle/>
          <a:p>
            <a:pPr fontAlgn="base">
              <a:lnSpc>
                <a:spcPct val="105000"/>
              </a:lnSpc>
              <a:spcBef>
                <a:spcPct val="50000"/>
              </a:spcBef>
              <a:spcAft>
                <a:spcPct val="0"/>
              </a:spcAft>
            </a:pPr>
            <a:r>
              <a:rPr lang="en-US" sz="1400" dirty="0">
                <a:solidFill>
                  <a:srgbClr val="000000"/>
                </a:solidFill>
                <a:ea typeface="ＭＳ Ｐゴシック" pitchFamily="80" charset="-128"/>
                <a:cs typeface="Arial" pitchFamily="34" charset="0"/>
              </a:rPr>
              <a:t>Market Commentary</a:t>
            </a:r>
          </a:p>
        </p:txBody>
      </p:sp>
      <p:sp>
        <p:nvSpPr>
          <p:cNvPr id="10253" name="Rectangle 7"/>
          <p:cNvSpPr>
            <a:spLocks noChangeArrowheads="1"/>
          </p:cNvSpPr>
          <p:nvPr/>
        </p:nvSpPr>
        <p:spPr bwMode="auto">
          <a:xfrm>
            <a:off x="3398520" y="3868359"/>
            <a:ext cx="7086600" cy="1011559"/>
          </a:xfrm>
          <a:prstGeom prst="rect">
            <a:avLst/>
          </a:prstGeom>
          <a:noFill/>
          <a:ln w="9525" algn="ctr">
            <a:noFill/>
            <a:miter lim="800000"/>
            <a:headEnd/>
            <a:tailEnd/>
          </a:ln>
        </p:spPr>
        <p:txBody>
          <a:bodyPr lIns="0" tIns="18288" rIns="45720" bIns="18288" anchor="ctr">
            <a:spAutoFit/>
          </a:bodyPr>
          <a:lstStyle/>
          <a:p>
            <a:pPr marL="238125" indent="-238125" fontAlgn="base">
              <a:spcAft>
                <a:spcPts val="200"/>
              </a:spcAft>
              <a:buClr>
                <a:srgbClr val="000000"/>
              </a:buClr>
              <a:buSzPct val="115000"/>
              <a:buFont typeface="Wingdings" pitchFamily="2" charset="2"/>
              <a:buChar char="§"/>
            </a:pPr>
            <a:r>
              <a:rPr lang="en-US" sz="1200" dirty="0">
                <a:solidFill>
                  <a:srgbClr val="000000"/>
                </a:solidFill>
                <a:cs typeface="Arial" pitchFamily="34" charset="0"/>
              </a:rPr>
              <a:t>While current asset advance rates have remained relatively stable over the past few years, there has been increased inclusion of foreign collateral, M&amp;E and real estate in borrowing bases.</a:t>
            </a:r>
          </a:p>
          <a:p>
            <a:pPr marL="238125" indent="-238125" fontAlgn="base">
              <a:spcAft>
                <a:spcPts val="200"/>
              </a:spcAft>
              <a:buClr>
                <a:srgbClr val="000000"/>
              </a:buClr>
              <a:buSzPct val="115000"/>
              <a:buFont typeface="Wingdings" pitchFamily="2" charset="2"/>
              <a:buChar char="§"/>
            </a:pPr>
            <a:r>
              <a:rPr lang="en-US" sz="1200" dirty="0">
                <a:solidFill>
                  <a:srgbClr val="000000"/>
                </a:solidFill>
                <a:cs typeface="Arial" pitchFamily="34" charset="0"/>
              </a:rPr>
              <a:t>Cash dominion and covenant testing excess availability triggers are typically 12.5-15% of the facility, although some transactions have tested the market with triggers of 10%. </a:t>
            </a:r>
          </a:p>
          <a:p>
            <a:pPr marL="238125" indent="-238125" fontAlgn="base">
              <a:spcAft>
                <a:spcPts val="200"/>
              </a:spcAft>
              <a:buClr>
                <a:srgbClr val="000000"/>
              </a:buClr>
              <a:buSzPct val="115000"/>
              <a:buFont typeface="Wingdings" pitchFamily="2" charset="2"/>
              <a:buChar char="§"/>
            </a:pPr>
            <a:r>
              <a:rPr lang="en-US" sz="1200" dirty="0">
                <a:solidFill>
                  <a:srgbClr val="000000"/>
                </a:solidFill>
                <a:cs typeface="Arial" pitchFamily="34" charset="0"/>
              </a:rPr>
              <a:t>Asset-based lenders remain comfortable with the covenant-lite concept .</a:t>
            </a:r>
          </a:p>
        </p:txBody>
      </p:sp>
      <p:sp>
        <p:nvSpPr>
          <p:cNvPr id="10254" name="Rectangle 9"/>
          <p:cNvSpPr>
            <a:spLocks noChangeArrowheads="1"/>
          </p:cNvSpPr>
          <p:nvPr/>
        </p:nvSpPr>
        <p:spPr bwMode="auto">
          <a:xfrm>
            <a:off x="3387725" y="5030394"/>
            <a:ext cx="7086600" cy="1591205"/>
          </a:xfrm>
          <a:prstGeom prst="rect">
            <a:avLst/>
          </a:prstGeom>
          <a:noFill/>
          <a:ln w="9525" algn="ctr">
            <a:noFill/>
            <a:miter lim="800000"/>
            <a:headEnd/>
            <a:tailEnd/>
          </a:ln>
        </p:spPr>
        <p:txBody>
          <a:bodyPr lIns="0" tIns="18288" rIns="45720" bIns="18288" anchor="ctr">
            <a:spAutoFit/>
          </a:bodyPr>
          <a:lstStyle/>
          <a:p>
            <a:pPr marL="238125" indent="-238125" fontAlgn="base">
              <a:spcAft>
                <a:spcPts val="200"/>
              </a:spcAft>
              <a:buClr>
                <a:srgbClr val="000000"/>
              </a:buClr>
              <a:buSzPct val="115000"/>
              <a:buFont typeface="Wingdings" pitchFamily="2" charset="2"/>
              <a:buChar char="§"/>
            </a:pPr>
            <a:r>
              <a:rPr lang="en-US" sz="1200" dirty="0">
                <a:solidFill>
                  <a:srgbClr val="000000"/>
                </a:solidFill>
                <a:cs typeface="Arial" pitchFamily="34" charset="0"/>
              </a:rPr>
              <a:t>The number of active asset-based investors is more than adequate for current deal flow and has likely reached a plateau for the near term.  Recent new entrants are mostly small regional U.S. banks.</a:t>
            </a:r>
          </a:p>
          <a:p>
            <a:pPr marL="238125" indent="-238125" fontAlgn="base">
              <a:spcAft>
                <a:spcPts val="200"/>
              </a:spcAft>
              <a:buClr>
                <a:srgbClr val="000000"/>
              </a:buClr>
              <a:buSzPct val="115000"/>
              <a:buFont typeface="Wingdings" pitchFamily="2" charset="2"/>
              <a:buChar char="§"/>
            </a:pPr>
            <a:r>
              <a:rPr lang="en-US" sz="1200" dirty="0">
                <a:solidFill>
                  <a:srgbClr val="000000"/>
                </a:solidFill>
                <a:cs typeface="Arial" pitchFamily="34" charset="0"/>
              </a:rPr>
              <a:t>Limited appetite for unfunded, non-relationship deals requires more reliance on top tier banks and relationship banks with ancillary income.</a:t>
            </a:r>
          </a:p>
          <a:p>
            <a:pPr marL="238125" indent="-238125" fontAlgn="base">
              <a:spcAft>
                <a:spcPts val="200"/>
              </a:spcAft>
              <a:buClr>
                <a:srgbClr val="000000"/>
              </a:buClr>
              <a:buSzPct val="115000"/>
              <a:buFont typeface="Wingdings" pitchFamily="2" charset="2"/>
              <a:buChar char="§"/>
            </a:pPr>
            <a:r>
              <a:rPr lang="en-US" sz="1200" dirty="0">
                <a:solidFill>
                  <a:srgbClr val="000000"/>
                </a:solidFill>
                <a:cs typeface="Arial" pitchFamily="34" charset="0"/>
              </a:rPr>
              <a:t>Lenders have  digested regulators’ leveraged lending guidance; however, criticized assets and those with the potential for downgrade are receiving significantly more attention during the underwriting process.</a:t>
            </a:r>
          </a:p>
          <a:p>
            <a:pPr marL="238125" indent="-238125" fontAlgn="base">
              <a:spcAft>
                <a:spcPts val="200"/>
              </a:spcAft>
              <a:buClr>
                <a:srgbClr val="000000"/>
              </a:buClr>
              <a:buSzPct val="115000"/>
              <a:buFont typeface="Wingdings" pitchFamily="2" charset="2"/>
              <a:buChar char="§"/>
            </a:pPr>
            <a:endParaRPr lang="en-US" sz="1200" dirty="0">
              <a:solidFill>
                <a:srgbClr val="000000"/>
              </a:solidFill>
              <a:cs typeface="Arial" pitchFamily="34" charset="0"/>
            </a:endParaRPr>
          </a:p>
        </p:txBody>
      </p:sp>
    </p:spTree>
    <p:extLst>
      <p:ext uri="{BB962C8B-B14F-4D97-AF65-F5344CB8AC3E}">
        <p14:creationId xmlns:p14="http://schemas.microsoft.com/office/powerpoint/2010/main" val="496052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idx="4294967295"/>
          </p:nvPr>
        </p:nvSpPr>
        <p:spPr>
          <a:xfrm>
            <a:off x="1889759" y="801688"/>
            <a:ext cx="1371600" cy="1417320"/>
          </a:xfrm>
          <a:solidFill>
            <a:srgbClr val="5E8AB4"/>
          </a:solidFill>
          <a:ln w="9525">
            <a:noFill/>
            <a:miter lim="800000"/>
            <a:headEnd/>
            <a:tailEnd/>
          </a:ln>
        </p:spPr>
        <p:txBody>
          <a:bodyPr vert="horz" wrap="square" lIns="0" tIns="45704" rIns="0" bIns="45704" numCol="1" anchor="ctr" anchorCtr="1" compatLnSpc="1">
            <a:prstTxWarp prst="textNoShape">
              <a:avLst/>
            </a:prstTxWarp>
          </a:bodyPr>
          <a:lstStyle/>
          <a:p>
            <a:pPr algn="ctr">
              <a:buNone/>
            </a:pPr>
            <a:r>
              <a:rPr lang="en-US" b="1" kern="1200" dirty="0">
                <a:solidFill>
                  <a:schemeClr val="bg1"/>
                </a:solidFill>
              </a:rPr>
              <a:t>Volume</a:t>
            </a:r>
          </a:p>
        </p:txBody>
      </p:sp>
      <p:sp>
        <p:nvSpPr>
          <p:cNvPr id="10243" name="Rectangle 3"/>
          <p:cNvSpPr>
            <a:spLocks noChangeArrowheads="1"/>
          </p:cNvSpPr>
          <p:nvPr/>
        </p:nvSpPr>
        <p:spPr bwMode="auto">
          <a:xfrm>
            <a:off x="3398520" y="852634"/>
            <a:ext cx="7104888" cy="1244956"/>
          </a:xfrm>
          <a:prstGeom prst="rect">
            <a:avLst/>
          </a:prstGeom>
          <a:noFill/>
          <a:ln w="9525" algn="ctr">
            <a:noFill/>
            <a:miter lim="800000"/>
            <a:headEnd/>
            <a:tailEnd/>
          </a:ln>
        </p:spPr>
        <p:txBody>
          <a:bodyPr wrap="square" lIns="0" tIns="18288" rIns="45720" bIns="18288" anchor="ctr">
            <a:spAutoFit/>
          </a:bodyPr>
          <a:lstStyle/>
          <a:p>
            <a:pPr marL="238125" indent="-238125" fontAlgn="base">
              <a:spcAft>
                <a:spcPts val="200"/>
              </a:spcAft>
              <a:buClr>
                <a:srgbClr val="000000"/>
              </a:buClr>
              <a:buSzPct val="115000"/>
              <a:buFont typeface="Wingdings" pitchFamily="2" charset="2"/>
              <a:buChar char="§"/>
            </a:pPr>
            <a:r>
              <a:rPr lang="en-US" sz="1050" dirty="0">
                <a:solidFill>
                  <a:srgbClr val="000000"/>
                </a:solidFill>
                <a:cs typeface="Arial" pitchFamily="34" charset="0"/>
              </a:rPr>
              <a:t>2016 volume was down  slightly  from 2015 but significantly down from historical average. </a:t>
            </a:r>
          </a:p>
          <a:p>
            <a:pPr marL="238125" indent="-238125" fontAlgn="base">
              <a:spcAft>
                <a:spcPts val="200"/>
              </a:spcAft>
              <a:buClr>
                <a:srgbClr val="000000"/>
              </a:buClr>
              <a:buSzPct val="115000"/>
              <a:buFont typeface="Wingdings" pitchFamily="2" charset="2"/>
              <a:buChar char="§"/>
            </a:pPr>
            <a:r>
              <a:rPr lang="en-US" sz="1050" dirty="0">
                <a:solidFill>
                  <a:srgbClr val="000000"/>
                </a:solidFill>
                <a:cs typeface="Arial" pitchFamily="34" charset="0"/>
              </a:rPr>
              <a:t>Refinancing remains the primary driver of volume, representing  around 85% of total volume in 2016.</a:t>
            </a:r>
            <a:r>
              <a:rPr lang="en-US" sz="1050" dirty="0">
                <a:solidFill>
                  <a:prstClr val="black"/>
                </a:solidFill>
                <a:cs typeface="Arial" pitchFamily="34" charset="0"/>
              </a:rPr>
              <a:t> M&amp;A remains muted in the ABL space, but appears to be gaining some momentum.  May be impacted by new administration</a:t>
            </a:r>
          </a:p>
          <a:p>
            <a:pPr marL="238125" indent="-238125" fontAlgn="base">
              <a:spcAft>
                <a:spcPts val="200"/>
              </a:spcAft>
              <a:buClr>
                <a:srgbClr val="000000"/>
              </a:buClr>
              <a:buSzPct val="115000"/>
              <a:buFont typeface="Wingdings" pitchFamily="2" charset="2"/>
              <a:buChar char="§"/>
            </a:pPr>
            <a:r>
              <a:rPr lang="en-US" sz="1050" dirty="0">
                <a:solidFill>
                  <a:prstClr val="black"/>
                </a:solidFill>
                <a:cs typeface="Arial" pitchFamily="34" charset="0"/>
              </a:rPr>
              <a:t>Bank balance sheets are generally still clean, although there has been some stress due primarily to commodity challenges and energy, Traditional banks/regional banks remain extremely aggressive in the ABL-lite space. </a:t>
            </a:r>
          </a:p>
          <a:p>
            <a:pPr marL="238125" indent="-238125" fontAlgn="base">
              <a:spcAft>
                <a:spcPts val="200"/>
              </a:spcAft>
              <a:buClr>
                <a:srgbClr val="000000"/>
              </a:buClr>
              <a:buSzPct val="115000"/>
              <a:buFont typeface="Wingdings" pitchFamily="2" charset="2"/>
              <a:buChar char="§"/>
            </a:pPr>
            <a:r>
              <a:rPr lang="en-US" sz="1050" dirty="0">
                <a:solidFill>
                  <a:srgbClr val="000000"/>
                </a:solidFill>
                <a:cs typeface="Arial" pitchFamily="34" charset="0"/>
              </a:rPr>
              <a:t>Volume also impacted by deals falling out of due diligence due to poor financial performance, collateral shortfalls (audits &amp; appraisals) and a myriad of background check issues.</a:t>
            </a:r>
          </a:p>
        </p:txBody>
      </p:sp>
      <p:sp>
        <p:nvSpPr>
          <p:cNvPr id="10244" name="Rectangle 4"/>
          <p:cNvSpPr>
            <a:spLocks noChangeArrowheads="1"/>
          </p:cNvSpPr>
          <p:nvPr/>
        </p:nvSpPr>
        <p:spPr bwMode="auto">
          <a:xfrm>
            <a:off x="1889760" y="2315025"/>
            <a:ext cx="1371600" cy="1408176"/>
          </a:xfrm>
          <a:prstGeom prst="rect">
            <a:avLst/>
          </a:prstGeom>
          <a:solidFill>
            <a:srgbClr val="5E8AB4"/>
          </a:solidFill>
          <a:ln w="9525">
            <a:noFill/>
            <a:miter lim="800000"/>
            <a:headEnd/>
            <a:tailEnd/>
          </a:ln>
        </p:spPr>
        <p:txBody>
          <a:bodyPr vert="horz" wrap="square" lIns="0" tIns="45704" rIns="0" bIns="45704" numCol="1" anchor="ctr" anchorCtr="1" compatLnSpc="1">
            <a:prstTxWarp prst="textNoShape">
              <a:avLst/>
            </a:prstTxWarp>
          </a:bodyPr>
          <a:lstStyle/>
          <a:p>
            <a:pPr algn="ctr" fontAlgn="base">
              <a:spcBef>
                <a:spcPct val="20000"/>
              </a:spcBef>
              <a:spcAft>
                <a:spcPct val="0"/>
              </a:spcAft>
              <a:buClr>
                <a:prstClr val="black"/>
              </a:buClr>
              <a:buSzPct val="115000"/>
              <a:buFont typeface="Wingdings" pitchFamily="2" charset="2"/>
              <a:buNone/>
            </a:pPr>
            <a:r>
              <a:rPr lang="en-US" sz="1200" dirty="0">
                <a:solidFill>
                  <a:prstClr val="white"/>
                </a:solidFill>
                <a:cs typeface="Arial" pitchFamily="34" charset="0"/>
              </a:rPr>
              <a:t>Pricing</a:t>
            </a:r>
          </a:p>
        </p:txBody>
      </p:sp>
      <p:sp>
        <p:nvSpPr>
          <p:cNvPr id="10245" name="Rectangle 5"/>
          <p:cNvSpPr>
            <a:spLocks noChangeArrowheads="1"/>
          </p:cNvSpPr>
          <p:nvPr/>
        </p:nvSpPr>
        <p:spPr bwMode="auto">
          <a:xfrm>
            <a:off x="3398520" y="2440700"/>
            <a:ext cx="7145122" cy="1155188"/>
          </a:xfrm>
          <a:prstGeom prst="rect">
            <a:avLst/>
          </a:prstGeom>
          <a:noFill/>
          <a:ln w="9525" algn="ctr">
            <a:noFill/>
            <a:miter lim="800000"/>
            <a:headEnd/>
            <a:tailEnd/>
          </a:ln>
        </p:spPr>
        <p:txBody>
          <a:bodyPr wrap="square" lIns="0" tIns="18288" rIns="45720" bIns="18288" anchor="ctr">
            <a:spAutoFit/>
          </a:bodyPr>
          <a:lstStyle/>
          <a:p>
            <a:pPr marL="238125" indent="-238125" fontAlgn="base">
              <a:spcAft>
                <a:spcPts val="200"/>
              </a:spcAft>
              <a:buClr>
                <a:srgbClr val="000000"/>
              </a:buClr>
              <a:buSzPct val="115000"/>
              <a:buFont typeface="Wingdings" pitchFamily="2" charset="2"/>
              <a:buChar char="§"/>
            </a:pPr>
            <a:r>
              <a:rPr lang="en-US" sz="1100" dirty="0">
                <a:solidFill>
                  <a:srgbClr val="000000"/>
                </a:solidFill>
                <a:cs typeface="Arial" pitchFamily="34" charset="0"/>
              </a:rPr>
              <a:t>A number of new competitors has created overall yield compression. However, yields have appeared to hit bottom. </a:t>
            </a:r>
          </a:p>
          <a:p>
            <a:pPr marL="238125" indent="-238125" fontAlgn="base">
              <a:spcAft>
                <a:spcPts val="200"/>
              </a:spcAft>
              <a:buClr>
                <a:srgbClr val="000000"/>
              </a:buClr>
              <a:buSzPct val="115000"/>
              <a:buFont typeface="Wingdings" pitchFamily="2" charset="2"/>
              <a:buChar char="§"/>
            </a:pPr>
            <a:r>
              <a:rPr lang="en-US" sz="1100" dirty="0">
                <a:solidFill>
                  <a:prstClr val="black"/>
                </a:solidFill>
                <a:cs typeface="Arial" pitchFamily="34" charset="0"/>
              </a:rPr>
              <a:t>Risk/return profile is very much out of balance.  </a:t>
            </a:r>
            <a:r>
              <a:rPr lang="en-US" sz="1100" dirty="0">
                <a:solidFill>
                  <a:prstClr val="black"/>
                </a:solidFill>
                <a:latin typeface="Arial" pitchFamily="34" charset="0"/>
                <a:cs typeface="Arial" pitchFamily="34" charset="0"/>
              </a:rPr>
              <a:t>Not much more room to go down for most institutions.  </a:t>
            </a:r>
          </a:p>
          <a:p>
            <a:pPr marL="238125" indent="-238125" fontAlgn="base">
              <a:spcAft>
                <a:spcPts val="200"/>
              </a:spcAft>
              <a:buClr>
                <a:srgbClr val="000000"/>
              </a:buClr>
              <a:buSzPct val="115000"/>
              <a:buFont typeface="Wingdings" pitchFamily="2" charset="2"/>
              <a:buChar char="§"/>
            </a:pPr>
            <a:r>
              <a:rPr lang="en-US" sz="1100" dirty="0">
                <a:solidFill>
                  <a:prstClr val="black"/>
                </a:solidFill>
                <a:cs typeface="Arial" pitchFamily="34" charset="0"/>
              </a:rPr>
              <a:t>increasing interest rate environment would be helpful on multiple levels</a:t>
            </a:r>
          </a:p>
          <a:p>
            <a:pPr marL="238125" indent="-238125" fontAlgn="base">
              <a:spcAft>
                <a:spcPts val="200"/>
              </a:spcAft>
              <a:buClr>
                <a:srgbClr val="000000"/>
              </a:buClr>
              <a:buSzPct val="115000"/>
              <a:buFont typeface="Wingdings" pitchFamily="2" charset="2"/>
              <a:buChar char="§"/>
            </a:pPr>
            <a:r>
              <a:rPr lang="en-US" sz="1100" dirty="0">
                <a:solidFill>
                  <a:prstClr val="black"/>
                </a:solidFill>
                <a:cs typeface="Arial" pitchFamily="34" charset="0"/>
              </a:rPr>
              <a:t>Average upfront fees were down again in the past year due primarily to the refinance nature of the market</a:t>
            </a:r>
          </a:p>
          <a:p>
            <a:pPr marL="238125" indent="-238125" fontAlgn="base">
              <a:spcAft>
                <a:spcPts val="200"/>
              </a:spcAft>
              <a:buClr>
                <a:srgbClr val="000000"/>
              </a:buClr>
              <a:buSzPct val="115000"/>
              <a:buFont typeface="Wingdings" pitchFamily="2" charset="2"/>
              <a:buChar char="§"/>
            </a:pPr>
            <a:r>
              <a:rPr lang="en-US" sz="1100" dirty="0">
                <a:solidFill>
                  <a:prstClr val="black"/>
                </a:solidFill>
                <a:cs typeface="Arial" pitchFamily="34" charset="0"/>
              </a:rPr>
              <a:t>Unused fees down slightly, but not materially overall</a:t>
            </a:r>
          </a:p>
        </p:txBody>
      </p:sp>
      <p:sp>
        <p:nvSpPr>
          <p:cNvPr id="10246" name="Rectangle 6"/>
          <p:cNvSpPr>
            <a:spLocks noChangeArrowheads="1"/>
          </p:cNvSpPr>
          <p:nvPr/>
        </p:nvSpPr>
        <p:spPr bwMode="auto">
          <a:xfrm>
            <a:off x="1889760" y="3822192"/>
            <a:ext cx="1371600" cy="1106424"/>
          </a:xfrm>
          <a:prstGeom prst="rect">
            <a:avLst/>
          </a:prstGeom>
          <a:solidFill>
            <a:srgbClr val="5E8AB4"/>
          </a:solidFill>
          <a:ln w="9525">
            <a:noFill/>
            <a:miter lim="800000"/>
            <a:headEnd/>
            <a:tailEnd/>
          </a:ln>
        </p:spPr>
        <p:txBody>
          <a:bodyPr vert="horz" wrap="square" lIns="0" tIns="45704" rIns="0" bIns="45704" numCol="1" anchor="ctr" anchorCtr="1" compatLnSpc="1">
            <a:prstTxWarp prst="textNoShape">
              <a:avLst/>
            </a:prstTxWarp>
          </a:bodyPr>
          <a:lstStyle/>
          <a:p>
            <a:pPr algn="ctr" fontAlgn="base">
              <a:spcBef>
                <a:spcPct val="20000"/>
              </a:spcBef>
              <a:spcAft>
                <a:spcPct val="0"/>
              </a:spcAft>
              <a:buClr>
                <a:prstClr val="black"/>
              </a:buClr>
              <a:buSzPct val="115000"/>
              <a:buFont typeface="Wingdings" pitchFamily="2" charset="2"/>
              <a:buNone/>
            </a:pPr>
            <a:r>
              <a:rPr lang="en-US" sz="1200" dirty="0">
                <a:solidFill>
                  <a:prstClr val="white"/>
                </a:solidFill>
                <a:cs typeface="Arial" pitchFamily="34" charset="0"/>
              </a:rPr>
              <a:t>Structure</a:t>
            </a:r>
          </a:p>
        </p:txBody>
      </p:sp>
      <p:sp>
        <p:nvSpPr>
          <p:cNvPr id="10247" name="Rectangle 8"/>
          <p:cNvSpPr>
            <a:spLocks noChangeArrowheads="1"/>
          </p:cNvSpPr>
          <p:nvPr/>
        </p:nvSpPr>
        <p:spPr bwMode="auto">
          <a:xfrm>
            <a:off x="1889759" y="5038344"/>
            <a:ext cx="1371600" cy="1298448"/>
          </a:xfrm>
          <a:prstGeom prst="rect">
            <a:avLst/>
          </a:prstGeom>
          <a:solidFill>
            <a:srgbClr val="5E8AB4"/>
          </a:solidFill>
          <a:ln w="9525">
            <a:noFill/>
            <a:miter lim="800000"/>
            <a:headEnd/>
            <a:tailEnd/>
          </a:ln>
        </p:spPr>
        <p:txBody>
          <a:bodyPr vert="horz" wrap="square" lIns="0" tIns="45704" rIns="0" bIns="45704" numCol="1" anchor="ctr" anchorCtr="1" compatLnSpc="1">
            <a:prstTxWarp prst="textNoShape">
              <a:avLst/>
            </a:prstTxWarp>
          </a:bodyPr>
          <a:lstStyle/>
          <a:p>
            <a:pPr algn="ctr" fontAlgn="base">
              <a:spcBef>
                <a:spcPct val="20000"/>
              </a:spcBef>
              <a:spcAft>
                <a:spcPct val="0"/>
              </a:spcAft>
              <a:buClr>
                <a:prstClr val="black"/>
              </a:buClr>
              <a:buSzPct val="115000"/>
              <a:buFont typeface="Wingdings" pitchFamily="2" charset="2"/>
              <a:buNone/>
            </a:pPr>
            <a:r>
              <a:rPr lang="en-US" sz="1200" dirty="0">
                <a:solidFill>
                  <a:prstClr val="white"/>
                </a:solidFill>
                <a:cs typeface="Arial" pitchFamily="34" charset="0"/>
              </a:rPr>
              <a:t>Portfolio Activity </a:t>
            </a:r>
          </a:p>
        </p:txBody>
      </p:sp>
      <p:sp>
        <p:nvSpPr>
          <p:cNvPr id="10248" name="Line 10"/>
          <p:cNvSpPr>
            <a:spLocks noChangeShapeType="1"/>
          </p:cNvSpPr>
          <p:nvPr/>
        </p:nvSpPr>
        <p:spPr bwMode="auto">
          <a:xfrm>
            <a:off x="1889760" y="4978959"/>
            <a:ext cx="8595360" cy="0"/>
          </a:xfrm>
          <a:prstGeom prst="line">
            <a:avLst/>
          </a:prstGeom>
          <a:noFill/>
          <a:ln w="9525">
            <a:solidFill>
              <a:srgbClr val="5E5145"/>
            </a:solidFill>
            <a:round/>
            <a:headEnd/>
            <a:tailEnd/>
          </a:ln>
        </p:spPr>
        <p:txBody>
          <a:bodyPr lIns="0" rIns="45720" anchor="b"/>
          <a:lstStyle/>
          <a:p>
            <a:pPr fontAlgn="base">
              <a:spcBef>
                <a:spcPct val="0"/>
              </a:spcBef>
              <a:spcAft>
                <a:spcPct val="0"/>
              </a:spcAft>
            </a:pPr>
            <a:endParaRPr lang="en-US">
              <a:solidFill>
                <a:srgbClr val="000000"/>
              </a:solidFill>
              <a:latin typeface="Arial" pitchFamily="34" charset="0"/>
              <a:cs typeface="Arial" pitchFamily="34" charset="0"/>
            </a:endParaRPr>
          </a:p>
        </p:txBody>
      </p:sp>
      <p:sp>
        <p:nvSpPr>
          <p:cNvPr id="10249" name="Line 11"/>
          <p:cNvSpPr>
            <a:spLocks noChangeShapeType="1"/>
          </p:cNvSpPr>
          <p:nvPr/>
        </p:nvSpPr>
        <p:spPr bwMode="auto">
          <a:xfrm>
            <a:off x="1889760" y="3767891"/>
            <a:ext cx="8595360" cy="0"/>
          </a:xfrm>
          <a:prstGeom prst="line">
            <a:avLst/>
          </a:prstGeom>
          <a:noFill/>
          <a:ln w="9525">
            <a:solidFill>
              <a:srgbClr val="5E5145"/>
            </a:solidFill>
            <a:round/>
            <a:headEnd/>
            <a:tailEnd/>
          </a:ln>
        </p:spPr>
        <p:txBody>
          <a:bodyPr lIns="0" rIns="45720" anchor="b"/>
          <a:lstStyle/>
          <a:p>
            <a:pPr fontAlgn="base">
              <a:spcBef>
                <a:spcPct val="0"/>
              </a:spcBef>
              <a:spcAft>
                <a:spcPct val="0"/>
              </a:spcAft>
            </a:pPr>
            <a:endParaRPr lang="en-US">
              <a:solidFill>
                <a:srgbClr val="000000"/>
              </a:solidFill>
              <a:latin typeface="Arial" pitchFamily="34" charset="0"/>
              <a:cs typeface="Arial" pitchFamily="34" charset="0"/>
            </a:endParaRPr>
          </a:p>
        </p:txBody>
      </p:sp>
      <p:sp>
        <p:nvSpPr>
          <p:cNvPr id="10250" name="Line 12"/>
          <p:cNvSpPr>
            <a:spLocks noChangeShapeType="1"/>
          </p:cNvSpPr>
          <p:nvPr/>
        </p:nvSpPr>
        <p:spPr bwMode="auto">
          <a:xfrm>
            <a:off x="1889760" y="2257743"/>
            <a:ext cx="8595360" cy="0"/>
          </a:xfrm>
          <a:prstGeom prst="line">
            <a:avLst/>
          </a:prstGeom>
          <a:noFill/>
          <a:ln w="9525">
            <a:solidFill>
              <a:srgbClr val="5E5145"/>
            </a:solidFill>
            <a:round/>
            <a:headEnd/>
            <a:tailEnd/>
          </a:ln>
        </p:spPr>
        <p:txBody>
          <a:bodyPr lIns="0" rIns="45720" anchor="b"/>
          <a:lstStyle/>
          <a:p>
            <a:pPr fontAlgn="base">
              <a:spcBef>
                <a:spcPct val="0"/>
              </a:spcBef>
              <a:spcAft>
                <a:spcPct val="0"/>
              </a:spcAft>
            </a:pPr>
            <a:endParaRPr lang="en-US">
              <a:solidFill>
                <a:srgbClr val="000000"/>
              </a:solidFill>
              <a:latin typeface="Arial" pitchFamily="34" charset="0"/>
              <a:cs typeface="Arial" pitchFamily="34" charset="0"/>
            </a:endParaRPr>
          </a:p>
        </p:txBody>
      </p:sp>
      <p:sp>
        <p:nvSpPr>
          <p:cNvPr id="10251" name="Rectangle 13"/>
          <p:cNvSpPr>
            <a:spLocks noGrp="1" noChangeArrowheads="1"/>
          </p:cNvSpPr>
          <p:nvPr>
            <p:ph type="title" idx="4294967295"/>
          </p:nvPr>
        </p:nvSpPr>
        <p:spPr/>
        <p:txBody>
          <a:bodyPr/>
          <a:lstStyle/>
          <a:p>
            <a:pPr eaLnBrk="1" hangingPunct="1"/>
            <a:r>
              <a:rPr lang="en-US" dirty="0" smtClean="0"/>
              <a:t>	                Asset-Based Market Overview – WFCF Middle Market ($5MM-$35MM LOC)</a:t>
            </a:r>
          </a:p>
        </p:txBody>
      </p:sp>
      <p:sp>
        <p:nvSpPr>
          <p:cNvPr id="10252" name="Text Box 14"/>
          <p:cNvSpPr txBox="1">
            <a:spLocks noChangeArrowheads="1"/>
          </p:cNvSpPr>
          <p:nvPr/>
        </p:nvSpPr>
        <p:spPr bwMode="auto">
          <a:xfrm>
            <a:off x="1717675" y="485776"/>
            <a:ext cx="8756650" cy="315913"/>
          </a:xfrm>
          <a:prstGeom prst="rect">
            <a:avLst/>
          </a:prstGeom>
          <a:noFill/>
          <a:ln w="9525" algn="ctr">
            <a:noFill/>
            <a:miter lim="800000"/>
            <a:headEnd/>
            <a:tailEnd/>
          </a:ln>
        </p:spPr>
        <p:txBody>
          <a:bodyPr lIns="91429" tIns="45714" rIns="91429" bIns="45714">
            <a:spAutoFit/>
          </a:bodyPr>
          <a:lstStyle/>
          <a:p>
            <a:pPr fontAlgn="base">
              <a:lnSpc>
                <a:spcPct val="105000"/>
              </a:lnSpc>
              <a:spcBef>
                <a:spcPct val="50000"/>
              </a:spcBef>
              <a:spcAft>
                <a:spcPct val="0"/>
              </a:spcAft>
            </a:pPr>
            <a:r>
              <a:rPr lang="en-US" sz="1400" dirty="0">
                <a:solidFill>
                  <a:srgbClr val="000000"/>
                </a:solidFill>
                <a:ea typeface="ＭＳ Ｐゴシック" pitchFamily="80" charset="-128"/>
                <a:cs typeface="Arial" pitchFamily="34" charset="0"/>
              </a:rPr>
              <a:t>Market Commentary</a:t>
            </a:r>
          </a:p>
        </p:txBody>
      </p:sp>
      <p:sp>
        <p:nvSpPr>
          <p:cNvPr id="10253" name="Rectangle 7"/>
          <p:cNvSpPr>
            <a:spLocks noChangeArrowheads="1"/>
          </p:cNvSpPr>
          <p:nvPr/>
        </p:nvSpPr>
        <p:spPr bwMode="auto">
          <a:xfrm>
            <a:off x="3398520" y="3894007"/>
            <a:ext cx="7086600" cy="960263"/>
          </a:xfrm>
          <a:prstGeom prst="rect">
            <a:avLst/>
          </a:prstGeom>
          <a:noFill/>
          <a:ln w="9525" algn="ctr">
            <a:noFill/>
            <a:miter lim="800000"/>
            <a:headEnd/>
            <a:tailEnd/>
          </a:ln>
        </p:spPr>
        <p:txBody>
          <a:bodyPr lIns="0" tIns="18288" rIns="45720" bIns="18288" anchor="ctr">
            <a:spAutoFit/>
          </a:bodyPr>
          <a:lstStyle/>
          <a:p>
            <a:pPr marL="238125" indent="-238125" fontAlgn="base">
              <a:spcAft>
                <a:spcPts val="200"/>
              </a:spcAft>
              <a:buClr>
                <a:srgbClr val="000000"/>
              </a:buClr>
              <a:buSzPct val="115000"/>
              <a:buFont typeface="Wingdings" pitchFamily="2" charset="2"/>
              <a:buChar char="§"/>
            </a:pPr>
            <a:r>
              <a:rPr lang="en-US" sz="1100" dirty="0">
                <a:solidFill>
                  <a:srgbClr val="000000"/>
                </a:solidFill>
                <a:cs typeface="Arial" pitchFamily="34" charset="0"/>
              </a:rPr>
              <a:t>While current asset advance rates have remained relatively stable over the past few years, there has been increased inclusion of foreign collateral, M&amp;E and real estate in borrowing bases.</a:t>
            </a:r>
          </a:p>
          <a:p>
            <a:pPr marL="238125" indent="-238125" fontAlgn="base">
              <a:spcAft>
                <a:spcPts val="200"/>
              </a:spcAft>
              <a:buClr>
                <a:srgbClr val="000000"/>
              </a:buClr>
              <a:buSzPct val="115000"/>
              <a:buFont typeface="Wingdings" pitchFamily="2" charset="2"/>
              <a:buChar char="§"/>
            </a:pPr>
            <a:r>
              <a:rPr lang="en-US" sz="1100" dirty="0">
                <a:solidFill>
                  <a:srgbClr val="000000"/>
                </a:solidFill>
                <a:cs typeface="Arial" pitchFamily="34" charset="0"/>
              </a:rPr>
              <a:t>Cash dominion and covenant testing excess availability triggers have moved into the middle market as well. </a:t>
            </a:r>
          </a:p>
          <a:p>
            <a:pPr marL="238125" indent="-238125" fontAlgn="base">
              <a:spcAft>
                <a:spcPts val="200"/>
              </a:spcAft>
              <a:buClr>
                <a:srgbClr val="000000"/>
              </a:buClr>
              <a:buSzPct val="115000"/>
              <a:buFont typeface="Wingdings" pitchFamily="2" charset="2"/>
              <a:buChar char="§"/>
            </a:pPr>
            <a:r>
              <a:rPr lang="en-US" sz="1100" dirty="0">
                <a:solidFill>
                  <a:srgbClr val="000000"/>
                </a:solidFill>
                <a:cs typeface="Arial" pitchFamily="34" charset="0"/>
              </a:rPr>
              <a:t>Leverage Lending policy less of an issue in Middle Market due to lower likelihood of multi-tranches of debt.</a:t>
            </a:r>
          </a:p>
          <a:p>
            <a:pPr marL="238125" indent="-238125" fontAlgn="base">
              <a:spcAft>
                <a:spcPts val="200"/>
              </a:spcAft>
              <a:buClr>
                <a:srgbClr val="000000"/>
              </a:buClr>
              <a:buSzPct val="115000"/>
              <a:buFont typeface="Wingdings" pitchFamily="2" charset="2"/>
              <a:buChar char="§"/>
            </a:pPr>
            <a:r>
              <a:rPr lang="en-US" sz="1100" dirty="0">
                <a:solidFill>
                  <a:srgbClr val="000000"/>
                </a:solidFill>
                <a:cs typeface="Arial" pitchFamily="34" charset="0"/>
              </a:rPr>
              <a:t>Restructuring opportunities increased slightly but do require a higher level of liquidity to affect refinance.</a:t>
            </a:r>
          </a:p>
        </p:txBody>
      </p:sp>
      <p:sp>
        <p:nvSpPr>
          <p:cNvPr id="10254" name="Rectangle 9"/>
          <p:cNvSpPr>
            <a:spLocks noChangeArrowheads="1"/>
          </p:cNvSpPr>
          <p:nvPr/>
        </p:nvSpPr>
        <p:spPr bwMode="auto">
          <a:xfrm>
            <a:off x="3387725" y="5527966"/>
            <a:ext cx="7086600" cy="596061"/>
          </a:xfrm>
          <a:prstGeom prst="rect">
            <a:avLst/>
          </a:prstGeom>
          <a:noFill/>
          <a:ln w="9525" algn="ctr">
            <a:noFill/>
            <a:miter lim="800000"/>
            <a:headEnd/>
            <a:tailEnd/>
          </a:ln>
        </p:spPr>
        <p:txBody>
          <a:bodyPr lIns="0" tIns="18288" rIns="45720" bIns="18288" anchor="ctr">
            <a:spAutoFit/>
          </a:bodyPr>
          <a:lstStyle/>
          <a:p>
            <a:pPr marL="238125" indent="-238125" fontAlgn="base">
              <a:spcAft>
                <a:spcPts val="200"/>
              </a:spcAft>
              <a:buClr>
                <a:srgbClr val="000000"/>
              </a:buClr>
              <a:buSzPct val="115000"/>
              <a:buFont typeface="Wingdings" pitchFamily="2" charset="2"/>
              <a:buChar char="§"/>
            </a:pPr>
            <a:r>
              <a:rPr lang="en-US" sz="1100" dirty="0">
                <a:solidFill>
                  <a:srgbClr val="000000"/>
                </a:solidFill>
                <a:cs typeface="Arial" pitchFamily="34" charset="0"/>
              </a:rPr>
              <a:t>Runoff (within WFCF) primarily attributable to a sale or some liquidity event.</a:t>
            </a:r>
          </a:p>
          <a:p>
            <a:pPr marL="238125" indent="-238125" fontAlgn="base">
              <a:spcAft>
                <a:spcPts val="200"/>
              </a:spcAft>
              <a:buClr>
                <a:srgbClr val="000000"/>
              </a:buClr>
              <a:buSzPct val="115000"/>
              <a:buFont typeface="Wingdings" pitchFamily="2" charset="2"/>
              <a:buChar char="§"/>
            </a:pPr>
            <a:r>
              <a:rPr lang="en-US" sz="1100" dirty="0">
                <a:solidFill>
                  <a:srgbClr val="000000"/>
                </a:solidFill>
                <a:cs typeface="Arial" pitchFamily="34" charset="0"/>
              </a:rPr>
              <a:t>Existing customer extensions are often executed with discounted fees. </a:t>
            </a:r>
          </a:p>
          <a:p>
            <a:pPr marL="238125" indent="-238125" fontAlgn="base">
              <a:spcAft>
                <a:spcPts val="200"/>
              </a:spcAft>
              <a:buClr>
                <a:srgbClr val="000000"/>
              </a:buClr>
              <a:buSzPct val="115000"/>
              <a:buFont typeface="Wingdings" pitchFamily="2" charset="2"/>
              <a:buChar char="§"/>
            </a:pPr>
            <a:r>
              <a:rPr lang="en-US" sz="1100" dirty="0">
                <a:solidFill>
                  <a:srgbClr val="000000"/>
                </a:solidFill>
                <a:cs typeface="Arial" pitchFamily="34" charset="0"/>
              </a:rPr>
              <a:t>Overall portfolio pretty clean with limited problem loans. </a:t>
            </a:r>
          </a:p>
        </p:txBody>
      </p:sp>
    </p:spTree>
    <p:extLst>
      <p:ext uri="{BB962C8B-B14F-4D97-AF65-F5344CB8AC3E}">
        <p14:creationId xmlns:p14="http://schemas.microsoft.com/office/powerpoint/2010/main" val="6125224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descr="Economists.masthead.top.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0"/>
            <a:ext cx="9144001" cy="2066256"/>
          </a:xfrm>
          <a:prstGeom prst="rect">
            <a:avLst/>
          </a:prstGeom>
        </p:spPr>
      </p:pic>
      <p:sp>
        <p:nvSpPr>
          <p:cNvPr id="2" name="Title 1"/>
          <p:cNvSpPr>
            <a:spLocks noGrp="1"/>
          </p:cNvSpPr>
          <p:nvPr>
            <p:ph type="ctrTitle"/>
          </p:nvPr>
        </p:nvSpPr>
        <p:spPr>
          <a:xfrm>
            <a:off x="4181929" y="2013858"/>
            <a:ext cx="5651501" cy="979714"/>
          </a:xfrm>
        </p:spPr>
        <p:txBody>
          <a:bodyPr>
            <a:normAutofit/>
          </a:bodyPr>
          <a:lstStyle/>
          <a:p>
            <a:r>
              <a:rPr lang="en-US" sz="2400" dirty="0"/>
              <a:t>US ECONOMIC OUTLOOK</a:t>
            </a:r>
            <a:endParaRPr lang="en-US" sz="2400" dirty="0"/>
          </a:p>
        </p:txBody>
      </p:sp>
      <p:sp>
        <p:nvSpPr>
          <p:cNvPr id="3" name="Subtitle 2"/>
          <p:cNvSpPr>
            <a:spLocks noGrp="1"/>
          </p:cNvSpPr>
          <p:nvPr>
            <p:ph type="subTitle" idx="1"/>
          </p:nvPr>
        </p:nvSpPr>
        <p:spPr>
          <a:xfrm>
            <a:off x="4181928" y="3283857"/>
            <a:ext cx="5168900" cy="1545336"/>
          </a:xfrm>
        </p:spPr>
        <p:txBody>
          <a:bodyPr>
            <a:normAutofit/>
          </a:bodyPr>
          <a:lstStyle/>
          <a:p>
            <a:pPr algn="l"/>
            <a:r>
              <a:rPr lang="en-US" sz="1600" b="1" dirty="0">
                <a:solidFill>
                  <a:srgbClr val="0069AA"/>
                </a:solidFill>
              </a:rPr>
              <a:t>Slides Prepared by PNC Economics </a:t>
            </a:r>
          </a:p>
          <a:p>
            <a:pPr algn="l"/>
            <a:endParaRPr lang="en-US" sz="1600" dirty="0">
              <a:solidFill>
                <a:srgbClr val="0069AA"/>
              </a:solidFill>
            </a:endParaRPr>
          </a:p>
          <a:p>
            <a:pPr algn="l"/>
            <a:r>
              <a:rPr lang="en-US" sz="1600" dirty="0">
                <a:solidFill>
                  <a:srgbClr val="0069AA"/>
                </a:solidFill>
              </a:rPr>
              <a:t>January 17, 2017</a:t>
            </a:r>
          </a:p>
        </p:txBody>
      </p:sp>
      <p:sp>
        <p:nvSpPr>
          <p:cNvPr id="8" name="Title 1"/>
          <p:cNvSpPr txBox="1">
            <a:spLocks/>
          </p:cNvSpPr>
          <p:nvPr/>
        </p:nvSpPr>
        <p:spPr>
          <a:xfrm>
            <a:off x="3801375" y="293299"/>
            <a:ext cx="6521569" cy="1430274"/>
          </a:xfrm>
          <a:prstGeom prst="rect">
            <a:avLst/>
          </a:prstGeom>
        </p:spPr>
        <p:txBody>
          <a:bodyPr vert="horz" lIns="91440" tIns="45720" rIns="91440" bIns="45720" rtlCol="0" anchor="ctr">
            <a:noAutofit/>
          </a:bodyPr>
          <a:lstStyle/>
          <a:p>
            <a:pPr defTabSz="457200">
              <a:spcBef>
                <a:spcPct val="0"/>
              </a:spcBef>
              <a:defRPr/>
            </a:pPr>
            <a:r>
              <a:rPr lang="en-US" sz="2800" b="1" dirty="0">
                <a:solidFill>
                  <a:prstClr val="white"/>
                </a:solidFill>
                <a:latin typeface="Verdana"/>
              </a:rPr>
              <a:t>POST-ELECTION REFLATION</a:t>
            </a:r>
          </a:p>
        </p:txBody>
      </p:sp>
      <p:pic>
        <p:nvPicPr>
          <p:cNvPr id="11" name="Picture 10" descr="Economists.Bottom.jpg"/>
          <p:cNvPicPr>
            <a:picLocks noChangeAspect="1"/>
          </p:cNvPicPr>
          <p:nvPr/>
        </p:nvPicPr>
        <p:blipFill rotWithShape="1">
          <a:blip r:embed="rId3" cstate="print">
            <a:extLst>
              <a:ext uri="{28A0092B-C50C-407E-A947-70E740481C1C}">
                <a14:useLocalDpi xmlns:a14="http://schemas.microsoft.com/office/drawing/2010/main" val="0"/>
              </a:ext>
            </a:extLst>
          </a:blip>
          <a:srcRect b="8287"/>
          <a:stretch/>
        </p:blipFill>
        <p:spPr>
          <a:xfrm>
            <a:off x="1706880" y="4937077"/>
            <a:ext cx="8798560" cy="1799004"/>
          </a:xfrm>
          <a:prstGeom prst="rect">
            <a:avLst/>
          </a:prstGeom>
        </p:spPr>
      </p:pic>
    </p:spTree>
    <p:extLst>
      <p:ext uri="{BB962C8B-B14F-4D97-AF65-F5344CB8AC3E}">
        <p14:creationId xmlns:p14="http://schemas.microsoft.com/office/powerpoint/2010/main" val="20987121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981199" y="87779"/>
            <a:ext cx="8229600" cy="96279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200" b="1" kern="1200" cap="all">
                <a:solidFill>
                  <a:srgbClr val="0069AA"/>
                </a:solidFill>
                <a:latin typeface="Verdana"/>
                <a:ea typeface="+mj-ea"/>
                <a:cs typeface="+mj-cs"/>
              </a:defRPr>
            </a:lvl1pPr>
          </a:lstStyle>
          <a:p>
            <a:r>
              <a:rPr lang="en-US" dirty="0">
                <a:solidFill>
                  <a:prstClr val="white"/>
                </a:solidFill>
              </a:rPr>
              <a:t>PNC Economics forecasts faster growth and a tighter job market in 2017 &amp; 2018</a:t>
            </a:r>
          </a:p>
        </p:txBody>
      </p:sp>
      <p:sp>
        <p:nvSpPr>
          <p:cNvPr id="10" name="Text Box 3"/>
          <p:cNvSpPr txBox="1">
            <a:spLocks noChangeArrowheads="1"/>
          </p:cNvSpPr>
          <p:nvPr/>
        </p:nvSpPr>
        <p:spPr bwMode="auto">
          <a:xfrm>
            <a:off x="1828800" y="5980097"/>
            <a:ext cx="5721096" cy="246221"/>
          </a:xfrm>
          <a:prstGeom prst="rect">
            <a:avLst/>
          </a:prstGeom>
          <a:noFill/>
          <a:ln w="9525">
            <a:noFill/>
            <a:miter lim="800000"/>
            <a:headEnd/>
            <a:tailEnd/>
          </a:ln>
        </p:spPr>
        <p:txBody>
          <a:bodyPr wrap="square" lIns="0" tIns="0" rIns="0" bIns="0">
            <a:spAutoFit/>
          </a:bodyPr>
          <a:lstStyle/>
          <a:p>
            <a:pPr defTabSz="457200"/>
            <a:r>
              <a:rPr lang="en-US" sz="800" dirty="0">
                <a:solidFill>
                  <a:prstClr val="black"/>
                </a:solidFill>
                <a:latin typeface="Verdana" panose="020B0604030504040204" pitchFamily="34" charset="0"/>
                <a:ea typeface="Verdana" panose="020B0604030504040204" pitchFamily="34" charset="0"/>
                <a:cs typeface="Verdana" panose="020B0604030504040204" pitchFamily="34" charset="0"/>
              </a:rPr>
              <a:t>Sources: Moody’s Analytics, The PNC Financial Services Group; Forecasts are reproduced from PNC Economics’ January 2017 baseline forecasts</a:t>
            </a:r>
          </a:p>
        </p:txBody>
      </p:sp>
      <p:graphicFrame>
        <p:nvGraphicFramePr>
          <p:cNvPr id="6" name="Chart 5"/>
          <p:cNvGraphicFramePr>
            <a:graphicFrameLocks/>
          </p:cNvGraphicFramePr>
          <p:nvPr>
            <p:extLst>
              <p:ext uri="{D42A27DB-BD31-4B8C-83A1-F6EECF244321}">
                <p14:modId xmlns:p14="http://schemas.microsoft.com/office/powerpoint/2010/main" val="1377068372"/>
              </p:ext>
            </p:extLst>
          </p:nvPr>
        </p:nvGraphicFramePr>
        <p:xfrm>
          <a:off x="1981200" y="1143000"/>
          <a:ext cx="82296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459116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981199" y="87779"/>
            <a:ext cx="8229600" cy="96279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200" b="1" kern="1200" cap="all">
                <a:solidFill>
                  <a:srgbClr val="0069AA"/>
                </a:solidFill>
                <a:latin typeface="Verdana"/>
                <a:ea typeface="+mj-ea"/>
                <a:cs typeface="+mj-cs"/>
              </a:defRPr>
            </a:lvl1pPr>
          </a:lstStyle>
          <a:p>
            <a:r>
              <a:rPr lang="en-US" sz="2000" dirty="0">
                <a:solidFill>
                  <a:prstClr val="white"/>
                </a:solidFill>
              </a:rPr>
              <a:t>Business capital spending looks set to improve as the drag from lower oil prices fades</a:t>
            </a:r>
          </a:p>
        </p:txBody>
      </p:sp>
      <p:sp>
        <p:nvSpPr>
          <p:cNvPr id="10" name="Text Box 3"/>
          <p:cNvSpPr txBox="1">
            <a:spLocks noChangeArrowheads="1"/>
          </p:cNvSpPr>
          <p:nvPr/>
        </p:nvSpPr>
        <p:spPr bwMode="auto">
          <a:xfrm>
            <a:off x="1828801" y="6103207"/>
            <a:ext cx="5408613" cy="122238"/>
          </a:xfrm>
          <a:prstGeom prst="rect">
            <a:avLst/>
          </a:prstGeom>
          <a:noFill/>
          <a:ln w="9525">
            <a:noFill/>
            <a:miter lim="800000"/>
            <a:headEnd/>
            <a:tailEnd/>
          </a:ln>
        </p:spPr>
        <p:txBody>
          <a:bodyPr lIns="0" tIns="0" rIns="0" bIns="0">
            <a:spAutoFit/>
          </a:bodyPr>
          <a:lstStyle/>
          <a:p>
            <a:pPr defTabSz="457200"/>
            <a:r>
              <a:rPr lang="en-US" sz="800" dirty="0">
                <a:solidFill>
                  <a:prstClr val="black"/>
                </a:solidFill>
                <a:latin typeface="Verdana" panose="020B0604030504040204" pitchFamily="34" charset="0"/>
                <a:ea typeface="Verdana" panose="020B0604030504040204" pitchFamily="34" charset="0"/>
                <a:cs typeface="Verdana" panose="020B0604030504040204" pitchFamily="34" charset="0"/>
              </a:rPr>
              <a:t>Sources: Moody’s Analytics, PNC Economics’ January 2017 Baseline Forecasts</a:t>
            </a:r>
          </a:p>
        </p:txBody>
      </p:sp>
      <p:graphicFrame>
        <p:nvGraphicFramePr>
          <p:cNvPr id="9" name="Chart 8"/>
          <p:cNvGraphicFramePr>
            <a:graphicFrameLocks/>
          </p:cNvGraphicFramePr>
          <p:nvPr>
            <p:extLst>
              <p:ext uri="{D42A27DB-BD31-4B8C-83A1-F6EECF244321}">
                <p14:modId xmlns:p14="http://schemas.microsoft.com/office/powerpoint/2010/main" val="1424656440"/>
              </p:ext>
            </p:extLst>
          </p:nvPr>
        </p:nvGraphicFramePr>
        <p:xfrm>
          <a:off x="1981200" y="1143000"/>
          <a:ext cx="82296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8318953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LIDEELEMTYPE" val="48"/>
</p:tagLst>
</file>

<file path=ppt/tags/tag10.xml><?xml version="1.0" encoding="utf-8"?>
<p:tagLst xmlns:a="http://schemas.openxmlformats.org/drawingml/2006/main" xmlns:r="http://schemas.openxmlformats.org/officeDocument/2006/relationships" xmlns:p="http://schemas.openxmlformats.org/presentationml/2006/main">
  <p:tag name="SLIDEELEMTYPE" val="24"/>
  <p:tag name="PITCHBOOKPALETTE" val="3.5"/>
  <p:tag name="PRINTWIDTH" val="144"/>
  <p:tag name="PRINTHEIGHT" val="15.625"/>
  <p:tag name="LEGALDAYONE" val="True"/>
</p:tagLst>
</file>

<file path=ppt/tags/tag11.xml><?xml version="1.0" encoding="utf-8"?>
<p:tagLst xmlns:a="http://schemas.openxmlformats.org/drawingml/2006/main" xmlns:r="http://schemas.openxmlformats.org/officeDocument/2006/relationships" xmlns:p="http://schemas.openxmlformats.org/presentationml/2006/main">
  <p:tag name="SLIDEELEMTYPE" val="48"/>
</p:tagLst>
</file>

<file path=ppt/tags/tag12.xml><?xml version="1.0" encoding="utf-8"?>
<p:tagLst xmlns:a="http://schemas.openxmlformats.org/drawingml/2006/main" xmlns:r="http://schemas.openxmlformats.org/officeDocument/2006/relationships" xmlns:p="http://schemas.openxmlformats.org/presentationml/2006/main">
  <p:tag name="SLIDEELEMTYPE" val="24"/>
  <p:tag name="PITCHBOOKPALETTE" val="3.5"/>
  <p:tag name="PRINTWIDTH" val="144"/>
  <p:tag name="PRINTHEIGHT" val="15.625"/>
  <p:tag name="LEGALDAYONE" val="True"/>
</p:tagLst>
</file>

<file path=ppt/tags/tag13.xml><?xml version="1.0" encoding="utf-8"?>
<p:tagLst xmlns:a="http://schemas.openxmlformats.org/drawingml/2006/main" xmlns:r="http://schemas.openxmlformats.org/officeDocument/2006/relationships" xmlns:p="http://schemas.openxmlformats.org/presentationml/2006/main">
  <p:tag name="SLIDEELEMTYPE" val="48"/>
</p:tagLst>
</file>

<file path=ppt/tags/tag14.xml><?xml version="1.0" encoding="utf-8"?>
<p:tagLst xmlns:a="http://schemas.openxmlformats.org/drawingml/2006/main" xmlns:r="http://schemas.openxmlformats.org/officeDocument/2006/relationships" xmlns:p="http://schemas.openxmlformats.org/presentationml/2006/main">
  <p:tag name="SLIDEELEMTYPE" val="24"/>
  <p:tag name="PITCHBOOKPALETTE" val="3.5"/>
  <p:tag name="PRINTWIDTH" val="144"/>
  <p:tag name="PRINTHEIGHT" val="15.625"/>
  <p:tag name="LEGALDAYONE" val="True"/>
</p:tagLst>
</file>

<file path=ppt/tags/tag15.xml><?xml version="1.0" encoding="utf-8"?>
<p:tagLst xmlns:a="http://schemas.openxmlformats.org/drawingml/2006/main" xmlns:r="http://schemas.openxmlformats.org/officeDocument/2006/relationships" xmlns:p="http://schemas.openxmlformats.org/presentationml/2006/main">
  <p:tag name="SLIDEELEMTYPE" val="48"/>
</p:tagLst>
</file>

<file path=ppt/tags/tag16.xml><?xml version="1.0" encoding="utf-8"?>
<p:tagLst xmlns:a="http://schemas.openxmlformats.org/drawingml/2006/main" xmlns:r="http://schemas.openxmlformats.org/officeDocument/2006/relationships" xmlns:p="http://schemas.openxmlformats.org/presentationml/2006/main">
  <p:tag name="SLIDEELEMTYPE" val="24"/>
  <p:tag name="PITCHBOOKPALETTE" val="3.5"/>
  <p:tag name="PRINTWIDTH" val="144"/>
  <p:tag name="PRINTHEIGHT" val="15.625"/>
  <p:tag name="LEGALDAYONE" val="True"/>
</p:tagLst>
</file>

<file path=ppt/tags/tag17.xml><?xml version="1.0" encoding="utf-8"?>
<p:tagLst xmlns:a="http://schemas.openxmlformats.org/drawingml/2006/main" xmlns:r="http://schemas.openxmlformats.org/officeDocument/2006/relationships" xmlns:p="http://schemas.openxmlformats.org/presentationml/2006/main">
  <p:tag name="SLIDEELEMTYPE" val="48"/>
</p:tagLst>
</file>

<file path=ppt/tags/tag18.xml><?xml version="1.0" encoding="utf-8"?>
<p:tagLst xmlns:a="http://schemas.openxmlformats.org/drawingml/2006/main" xmlns:r="http://schemas.openxmlformats.org/officeDocument/2006/relationships" xmlns:p="http://schemas.openxmlformats.org/presentationml/2006/main">
  <p:tag name="SLIDEELEMTYPE" val="24"/>
  <p:tag name="PITCHBOOKPALETTE" val="3.5"/>
  <p:tag name="PRINTWIDTH" val="144"/>
  <p:tag name="PRINTHEIGHT" val="15.625"/>
  <p:tag name="LEGALDAYONE" val="True"/>
</p:tagLst>
</file>

<file path=ppt/tags/tag19.xml><?xml version="1.0" encoding="utf-8"?>
<p:tagLst xmlns:a="http://schemas.openxmlformats.org/drawingml/2006/main" xmlns:r="http://schemas.openxmlformats.org/officeDocument/2006/relationships" xmlns:p="http://schemas.openxmlformats.org/presentationml/2006/main">
  <p:tag name="SLIDEELEMTYPE" val="48"/>
</p:tagLst>
</file>

<file path=ppt/tags/tag2.xml><?xml version="1.0" encoding="utf-8"?>
<p:tagLst xmlns:a="http://schemas.openxmlformats.org/drawingml/2006/main" xmlns:r="http://schemas.openxmlformats.org/officeDocument/2006/relationships" xmlns:p="http://schemas.openxmlformats.org/presentationml/2006/main">
  <p:tag name="SLIDEELEMTYPE" val="24"/>
  <p:tag name="PITCHBOOKPALETTE" val="3.5"/>
  <p:tag name="PRINTWIDTH" val="144"/>
  <p:tag name="PRINTHEIGHT" val="15.625"/>
  <p:tag name="LEGALDAYONE" val="True"/>
</p:tagLst>
</file>

<file path=ppt/tags/tag20.xml><?xml version="1.0" encoding="utf-8"?>
<p:tagLst xmlns:a="http://schemas.openxmlformats.org/drawingml/2006/main" xmlns:r="http://schemas.openxmlformats.org/officeDocument/2006/relationships" xmlns:p="http://schemas.openxmlformats.org/presentationml/2006/main">
  <p:tag name="SLIDEELEMTYPE" val="24"/>
  <p:tag name="PITCHBOOKPALETTE" val="3.5"/>
  <p:tag name="PRINTWIDTH" val="144"/>
  <p:tag name="PRINTHEIGHT" val="15.625"/>
  <p:tag name="LEGALDAYONE" val="True"/>
</p:tagLst>
</file>

<file path=ppt/tags/tag21.xml><?xml version="1.0" encoding="utf-8"?>
<p:tagLst xmlns:a="http://schemas.openxmlformats.org/drawingml/2006/main" xmlns:r="http://schemas.openxmlformats.org/officeDocument/2006/relationships" xmlns:p="http://schemas.openxmlformats.org/presentationml/2006/main">
  <p:tag name="SLIDEELEMTYPE" val="48"/>
</p:tagLst>
</file>

<file path=ppt/tags/tag22.xml><?xml version="1.0" encoding="utf-8"?>
<p:tagLst xmlns:a="http://schemas.openxmlformats.org/drawingml/2006/main" xmlns:r="http://schemas.openxmlformats.org/officeDocument/2006/relationships" xmlns:p="http://schemas.openxmlformats.org/presentationml/2006/main">
  <p:tag name="SLIDEELEMTYPE" val="24"/>
  <p:tag name="PITCHBOOKPALETTE" val="3.5"/>
  <p:tag name="PRINTWIDTH" val="144"/>
  <p:tag name="PRINTHEIGHT" val="15.625"/>
  <p:tag name="LEGALDAYONE" val="True"/>
</p:tagLst>
</file>

<file path=ppt/tags/tag23.xml><?xml version="1.0" encoding="utf-8"?>
<p:tagLst xmlns:a="http://schemas.openxmlformats.org/drawingml/2006/main" xmlns:r="http://schemas.openxmlformats.org/officeDocument/2006/relationships" xmlns:p="http://schemas.openxmlformats.org/presentationml/2006/main">
  <p:tag name="SLIDEELEMTYPE" val="48"/>
</p:tagLst>
</file>

<file path=ppt/tags/tag24.xml><?xml version="1.0" encoding="utf-8"?>
<p:tagLst xmlns:a="http://schemas.openxmlformats.org/drawingml/2006/main" xmlns:r="http://schemas.openxmlformats.org/officeDocument/2006/relationships" xmlns:p="http://schemas.openxmlformats.org/presentationml/2006/main">
  <p:tag name="SLIDEELEMTYPE" val="24"/>
  <p:tag name="PITCHBOOKPALETTE" val="3.5"/>
  <p:tag name="PRINTWIDTH" val="144"/>
  <p:tag name="PRINTHEIGHT" val="15.625"/>
  <p:tag name="LEGALDAYONE" val="True"/>
</p:tagLst>
</file>

<file path=ppt/tags/tag25.xml><?xml version="1.0" encoding="utf-8"?>
<p:tagLst xmlns:a="http://schemas.openxmlformats.org/drawingml/2006/main" xmlns:r="http://schemas.openxmlformats.org/officeDocument/2006/relationships" xmlns:p="http://schemas.openxmlformats.org/presentationml/2006/main">
  <p:tag name="SLIDEELEMTYPE" val="48"/>
</p:tagLst>
</file>

<file path=ppt/tags/tag26.xml><?xml version="1.0" encoding="utf-8"?>
<p:tagLst xmlns:a="http://schemas.openxmlformats.org/drawingml/2006/main" xmlns:r="http://schemas.openxmlformats.org/officeDocument/2006/relationships" xmlns:p="http://schemas.openxmlformats.org/presentationml/2006/main">
  <p:tag name="SLIDEELEMTYPE" val="24"/>
  <p:tag name="PITCHBOOKPALETTE" val="3.5"/>
  <p:tag name="PRINTWIDTH" val="144"/>
  <p:tag name="PRINTHEIGHT" val="15.625"/>
  <p:tag name="LEGALDAYONE" val="True"/>
</p:tagLst>
</file>

<file path=ppt/tags/tag27.xml><?xml version="1.0" encoding="utf-8"?>
<p:tagLst xmlns:a="http://schemas.openxmlformats.org/drawingml/2006/main" xmlns:r="http://schemas.openxmlformats.org/officeDocument/2006/relationships" xmlns:p="http://schemas.openxmlformats.org/presentationml/2006/main">
  <p:tag name="SLIDELAYOUT" val="266"/>
  <p:tag name="LAYOUTTEMPLATE" val="Default Template"/>
</p:tagLst>
</file>

<file path=ppt/tags/tag28.xml><?xml version="1.0" encoding="utf-8"?>
<p:tagLst xmlns:a="http://schemas.openxmlformats.org/drawingml/2006/main" xmlns:r="http://schemas.openxmlformats.org/officeDocument/2006/relationships" xmlns:p="http://schemas.openxmlformats.org/presentationml/2006/main">
  <p:tag name="INORIGINALLAYOUTID" val="266"/>
  <p:tag name="FORMATSFILENAME" val="Standard Slides.pot"/>
  <p:tag name="FORMATSSHAPE" val="Rectangle 10"/>
  <p:tag name="FORMATSSLIDEID" val="266"/>
  <p:tag name="SIZEHEIGHT" val="True"/>
  <p:tag name="SIZEWIDTH" val="True"/>
  <p:tag name="SIZESHAPE" val="Rectangle 10"/>
  <p:tag name="SIZESLIDEID" val="266"/>
  <p:tag name="POSNALIGNVERT" val="True"/>
  <p:tag name="POSNALIGNHORIZ" val="True"/>
  <p:tag name="POSITIONSHAPE" val="Rectangle 10"/>
  <p:tag name="POSITIONSLIDEID" val="266"/>
</p:tagLst>
</file>

<file path=ppt/tags/tag29.xml><?xml version="1.0" encoding="utf-8"?>
<p:tagLst xmlns:a="http://schemas.openxmlformats.org/drawingml/2006/main" xmlns:r="http://schemas.openxmlformats.org/officeDocument/2006/relationships" xmlns:p="http://schemas.openxmlformats.org/presentationml/2006/main">
  <p:tag name="INORIGINALLAYOUTID" val="266"/>
  <p:tag name="FORMATSFILENAME" val="Standard Slides.pot"/>
  <p:tag name="FORMATSSHAPE" val="Rectangle 10"/>
  <p:tag name="FORMATSSLIDEID" val="266"/>
  <p:tag name="SIZEHEIGHT" val="True"/>
  <p:tag name="SIZEWIDTH" val="True"/>
  <p:tag name="SIZESHAPE" val="Rectangle 10"/>
  <p:tag name="SIZESLIDEID" val="266"/>
  <p:tag name="POSNALIGNVERT" val="True"/>
  <p:tag name="POSNALIGNHORIZ" val="True"/>
  <p:tag name="POSITIONSHAPE" val="Rectangle 10"/>
  <p:tag name="POSITIONSLIDEID" val="266"/>
</p:tagLst>
</file>

<file path=ppt/tags/tag3.xml><?xml version="1.0" encoding="utf-8"?>
<p:tagLst xmlns:a="http://schemas.openxmlformats.org/drawingml/2006/main" xmlns:r="http://schemas.openxmlformats.org/officeDocument/2006/relationships" xmlns:p="http://schemas.openxmlformats.org/presentationml/2006/main">
  <p:tag name="SLIDEELEMTYPE" val="48"/>
</p:tagLst>
</file>

<file path=ppt/tags/tag30.xml><?xml version="1.0" encoding="utf-8"?>
<p:tagLst xmlns:a="http://schemas.openxmlformats.org/drawingml/2006/main" xmlns:r="http://schemas.openxmlformats.org/officeDocument/2006/relationships" xmlns:p="http://schemas.openxmlformats.org/presentationml/2006/main">
  <p:tag name="INORIGINALLAYOUTID" val="266"/>
  <p:tag name="FORMATSFILENAME" val="Standard Slides.pot"/>
  <p:tag name="FORMATSSHAPE" val="Rectangle 10"/>
  <p:tag name="FORMATSSLIDEID" val="266"/>
  <p:tag name="SIZEHEIGHT" val="True"/>
  <p:tag name="SIZEWIDTH" val="True"/>
  <p:tag name="SIZESHAPE" val="Rectangle 10"/>
  <p:tag name="SIZESLIDEID" val="266"/>
  <p:tag name="POSNALIGNVERT" val="True"/>
  <p:tag name="POSNALIGNHORIZ" val="True"/>
  <p:tag name="POSITIONSHAPE" val="Rectangle 10"/>
  <p:tag name="POSITIONSLIDEID" val="266"/>
</p:tagLst>
</file>

<file path=ppt/tags/tag31.xml><?xml version="1.0" encoding="utf-8"?>
<p:tagLst xmlns:a="http://schemas.openxmlformats.org/drawingml/2006/main" xmlns:r="http://schemas.openxmlformats.org/officeDocument/2006/relationships" xmlns:p="http://schemas.openxmlformats.org/presentationml/2006/main">
  <p:tag name="INORIGINALLAYOUTID" val="266"/>
  <p:tag name="FORMATSFILENAME" val="Standard Slides.pot"/>
  <p:tag name="FORMATSSHAPE" val="Rectangle 10"/>
  <p:tag name="FORMATSSLIDEID" val="266"/>
  <p:tag name="SIZEHEIGHT" val="True"/>
  <p:tag name="SIZEWIDTH" val="True"/>
  <p:tag name="SIZESHAPE" val="Rectangle 10"/>
  <p:tag name="SIZESLIDEID" val="266"/>
  <p:tag name="POSNALIGNVERT" val="True"/>
  <p:tag name="POSNALIGNHORIZ" val="True"/>
  <p:tag name="POSITIONSHAPE" val="Rectangle 10"/>
  <p:tag name="POSITIONSLIDEID" val="266"/>
</p:tagLst>
</file>

<file path=ppt/tags/tag32.xml><?xml version="1.0" encoding="utf-8"?>
<p:tagLst xmlns:a="http://schemas.openxmlformats.org/drawingml/2006/main" xmlns:r="http://schemas.openxmlformats.org/officeDocument/2006/relationships" xmlns:p="http://schemas.openxmlformats.org/presentationml/2006/main">
  <p:tag name="INORIGINALLAYOUTID" val="266"/>
  <p:tag name="FORMATSFILENAME" val="Standard Slides.pot"/>
  <p:tag name="FORMATSSHAPE" val="Rectangle 10"/>
  <p:tag name="FORMATSSLIDEID" val="266"/>
  <p:tag name="SIZEHEIGHT" val="True"/>
  <p:tag name="SIZEWIDTH" val="True"/>
  <p:tag name="SIZESHAPE" val="Rectangle 10"/>
  <p:tag name="SIZESLIDEID" val="266"/>
  <p:tag name="POSNALIGNVERT" val="True"/>
  <p:tag name="POSNALIGNHORIZ" val="True"/>
  <p:tag name="POSITIONSHAPE" val="Rectangle 10"/>
  <p:tag name="POSITIONSLIDEID" val="266"/>
</p:tagLst>
</file>

<file path=ppt/tags/tag33.xml><?xml version="1.0" encoding="utf-8"?>
<p:tagLst xmlns:a="http://schemas.openxmlformats.org/drawingml/2006/main" xmlns:r="http://schemas.openxmlformats.org/officeDocument/2006/relationships" xmlns:p="http://schemas.openxmlformats.org/presentationml/2006/main">
  <p:tag name="INORIGINALLAYOUTID" val="266"/>
  <p:tag name="FORMATSFILENAME" val="Standard Slides.pot"/>
  <p:tag name="FORMATSSHAPE" val="Rectangle 10"/>
  <p:tag name="FORMATSSLIDEID" val="266"/>
  <p:tag name="SIZEHEIGHT" val="True"/>
  <p:tag name="SIZEWIDTH" val="True"/>
  <p:tag name="SIZESHAPE" val="Rectangle 10"/>
  <p:tag name="SIZESLIDEID" val="266"/>
  <p:tag name="POSNALIGNVERT" val="True"/>
  <p:tag name="POSNALIGNHORIZ" val="True"/>
  <p:tag name="POSITIONSHAPE" val="Rectangle 10"/>
  <p:tag name="POSITIONSLIDEID" val="266"/>
</p:tagLst>
</file>

<file path=ppt/tags/tag34.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Text Box 18"/>
  <p:tag name="FORMATSSLIDEID" val="263"/>
  <p:tag name="FORMATSFILENAME" val="Standard Slides.pot"/>
  <p:tag name="POSITIONSHAPE" val="Text Box 18"/>
  <p:tag name="POSITIONSLIDEID" val="263"/>
  <p:tag name="SIZESHAPE" val="Text Box 18"/>
  <p:tag name="SIZESLIDEID" val="263"/>
</p:tagLst>
</file>

<file path=ppt/tags/tag4.xml><?xml version="1.0" encoding="utf-8"?>
<p:tagLst xmlns:a="http://schemas.openxmlformats.org/drawingml/2006/main" xmlns:r="http://schemas.openxmlformats.org/officeDocument/2006/relationships" xmlns:p="http://schemas.openxmlformats.org/presentationml/2006/main">
  <p:tag name="SLIDEELEMTYPE" val="24"/>
  <p:tag name="PITCHBOOKPALETTE" val="3.5"/>
  <p:tag name="PRINTWIDTH" val="144"/>
  <p:tag name="PRINTHEIGHT" val="15.625"/>
  <p:tag name="LEGALDAYONE" val="True"/>
</p:tagLst>
</file>

<file path=ppt/tags/tag5.xml><?xml version="1.0" encoding="utf-8"?>
<p:tagLst xmlns:a="http://schemas.openxmlformats.org/drawingml/2006/main" xmlns:r="http://schemas.openxmlformats.org/officeDocument/2006/relationships" xmlns:p="http://schemas.openxmlformats.org/presentationml/2006/main">
  <p:tag name="SLIDEELEMTYPE" val="48"/>
</p:tagLst>
</file>

<file path=ppt/tags/tag6.xml><?xml version="1.0" encoding="utf-8"?>
<p:tagLst xmlns:a="http://schemas.openxmlformats.org/drawingml/2006/main" xmlns:r="http://schemas.openxmlformats.org/officeDocument/2006/relationships" xmlns:p="http://schemas.openxmlformats.org/presentationml/2006/main">
  <p:tag name="SLIDEELEMTYPE" val="24"/>
  <p:tag name="PITCHBOOKPALETTE" val="3.5"/>
  <p:tag name="PRINTWIDTH" val="144"/>
  <p:tag name="PRINTHEIGHT" val="15.625"/>
  <p:tag name="LEGALDAYONE" val="True"/>
</p:tagLst>
</file>

<file path=ppt/tags/tag7.xml><?xml version="1.0" encoding="utf-8"?>
<p:tagLst xmlns:a="http://schemas.openxmlformats.org/drawingml/2006/main" xmlns:r="http://schemas.openxmlformats.org/officeDocument/2006/relationships" xmlns:p="http://schemas.openxmlformats.org/presentationml/2006/main">
  <p:tag name="SLIDEELEMTYPE" val="48"/>
</p:tagLst>
</file>

<file path=ppt/tags/tag8.xml><?xml version="1.0" encoding="utf-8"?>
<p:tagLst xmlns:a="http://schemas.openxmlformats.org/drawingml/2006/main" xmlns:r="http://schemas.openxmlformats.org/officeDocument/2006/relationships" xmlns:p="http://schemas.openxmlformats.org/presentationml/2006/main">
  <p:tag name="SLIDEELEMTYPE" val="24"/>
  <p:tag name="PITCHBOOKPALETTE" val="3.5"/>
  <p:tag name="PRINTWIDTH" val="144"/>
  <p:tag name="PRINTHEIGHT" val="15.625"/>
  <p:tag name="LEGALDAYONE" val="True"/>
</p:tagLst>
</file>

<file path=ppt/tags/tag9.xml><?xml version="1.0" encoding="utf-8"?>
<p:tagLst xmlns:a="http://schemas.openxmlformats.org/drawingml/2006/main" xmlns:r="http://schemas.openxmlformats.org/officeDocument/2006/relationships" xmlns:p="http://schemas.openxmlformats.org/presentationml/2006/main">
  <p:tag name="SLIDEELEMTYPE" val="4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ank">
  <a:themeElements>
    <a:clrScheme name="4-10">
      <a:dk1>
        <a:sysClr val="windowText" lastClr="000000"/>
      </a:dk1>
      <a:lt1>
        <a:sysClr val="window" lastClr="FFFFFF"/>
      </a:lt1>
      <a:dk2>
        <a:srgbClr val="BB0826"/>
      </a:dk2>
      <a:lt2>
        <a:srgbClr val="FCC60A"/>
      </a:lt2>
      <a:accent1>
        <a:srgbClr val="8AA3B3"/>
      </a:accent1>
      <a:accent2>
        <a:srgbClr val="64574C"/>
      </a:accent2>
      <a:accent3>
        <a:srgbClr val="A9B089"/>
      </a:accent3>
      <a:accent4>
        <a:srgbClr val="C4A560"/>
      </a:accent4>
      <a:accent5>
        <a:srgbClr val="848C49"/>
      </a:accent5>
      <a:accent6>
        <a:srgbClr val="DADBBF"/>
      </a:accent6>
      <a:hlink>
        <a:srgbClr val="44464A"/>
      </a:hlink>
      <a:folHlink>
        <a:srgbClr val="D7D3C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3.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Blank">
  <a:themeElements>
    <a:clrScheme name="4-10">
      <a:dk1>
        <a:sysClr val="windowText" lastClr="000000"/>
      </a:dk1>
      <a:lt1>
        <a:sysClr val="window" lastClr="FFFFFF"/>
      </a:lt1>
      <a:dk2>
        <a:srgbClr val="BB0826"/>
      </a:dk2>
      <a:lt2>
        <a:srgbClr val="FCC60A"/>
      </a:lt2>
      <a:accent1>
        <a:srgbClr val="8AA3B3"/>
      </a:accent1>
      <a:accent2>
        <a:srgbClr val="64574C"/>
      </a:accent2>
      <a:accent3>
        <a:srgbClr val="A9B089"/>
      </a:accent3>
      <a:accent4>
        <a:srgbClr val="C4A560"/>
      </a:accent4>
      <a:accent5>
        <a:srgbClr val="848C49"/>
      </a:accent5>
      <a:accent6>
        <a:srgbClr val="DADBBF"/>
      </a:accent6>
      <a:hlink>
        <a:srgbClr val="44464A"/>
      </a:hlink>
      <a:folHlink>
        <a:srgbClr val="D7D3C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Blank">
  <a:themeElements>
    <a:clrScheme name="4-10">
      <a:dk1>
        <a:sysClr val="windowText" lastClr="000000"/>
      </a:dk1>
      <a:lt1>
        <a:sysClr val="window" lastClr="FFFFFF"/>
      </a:lt1>
      <a:dk2>
        <a:srgbClr val="BB0826"/>
      </a:dk2>
      <a:lt2>
        <a:srgbClr val="FCC60A"/>
      </a:lt2>
      <a:accent1>
        <a:srgbClr val="8AA3B3"/>
      </a:accent1>
      <a:accent2>
        <a:srgbClr val="64574C"/>
      </a:accent2>
      <a:accent3>
        <a:srgbClr val="A9B089"/>
      </a:accent3>
      <a:accent4>
        <a:srgbClr val="C4A560"/>
      </a:accent4>
      <a:accent5>
        <a:srgbClr val="848C49"/>
      </a:accent5>
      <a:accent6>
        <a:srgbClr val="DADBBF"/>
      </a:accent6>
      <a:hlink>
        <a:srgbClr val="44464A"/>
      </a:hlink>
      <a:folHlink>
        <a:srgbClr val="D7D3C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Blank">
  <a:themeElements>
    <a:clrScheme name="4-10">
      <a:dk1>
        <a:sysClr val="windowText" lastClr="000000"/>
      </a:dk1>
      <a:lt1>
        <a:sysClr val="window" lastClr="FFFFFF"/>
      </a:lt1>
      <a:dk2>
        <a:srgbClr val="BB0826"/>
      </a:dk2>
      <a:lt2>
        <a:srgbClr val="FCC60A"/>
      </a:lt2>
      <a:accent1>
        <a:srgbClr val="8AA3B3"/>
      </a:accent1>
      <a:accent2>
        <a:srgbClr val="64574C"/>
      </a:accent2>
      <a:accent3>
        <a:srgbClr val="A9B089"/>
      </a:accent3>
      <a:accent4>
        <a:srgbClr val="C4A560"/>
      </a:accent4>
      <a:accent5>
        <a:srgbClr val="848C49"/>
      </a:accent5>
      <a:accent6>
        <a:srgbClr val="DADBBF"/>
      </a:accent6>
      <a:hlink>
        <a:srgbClr val="44464A"/>
      </a:hlink>
      <a:folHlink>
        <a:srgbClr val="D7D3C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TotalTime>
  <Words>1926</Words>
  <Application>Microsoft Office PowerPoint</Application>
  <PresentationFormat>Widescreen</PresentationFormat>
  <Paragraphs>263</Paragraphs>
  <Slides>25</Slides>
  <Notes>5</Notes>
  <HiddenSlides>0</HiddenSlides>
  <MMClips>0</MMClips>
  <ScaleCrop>false</ScaleCrop>
  <HeadingPairs>
    <vt:vector size="6" baseType="variant">
      <vt:variant>
        <vt:lpstr>Fonts Used</vt:lpstr>
      </vt:variant>
      <vt:variant>
        <vt:i4>13</vt:i4>
      </vt:variant>
      <vt:variant>
        <vt:lpstr>Theme</vt:lpstr>
      </vt:variant>
      <vt:variant>
        <vt:i4>23</vt:i4>
      </vt:variant>
      <vt:variant>
        <vt:lpstr>Slide Titles</vt:lpstr>
      </vt:variant>
      <vt:variant>
        <vt:i4>25</vt:i4>
      </vt:variant>
    </vt:vector>
  </HeadingPairs>
  <TitlesOfParts>
    <vt:vector size="61" baseType="lpstr">
      <vt:lpstr>ＭＳ Ｐゴシック</vt:lpstr>
      <vt:lpstr>ＭＳ Ｐゴシック</vt:lpstr>
      <vt:lpstr>SimSun</vt:lpstr>
      <vt:lpstr>Arial</vt:lpstr>
      <vt:lpstr>Calibri</vt:lpstr>
      <vt:lpstr>Calibri Light</vt:lpstr>
      <vt:lpstr>Copperplate Gothic Bold</vt:lpstr>
      <vt:lpstr>Georgia</vt:lpstr>
      <vt:lpstr>PNC Sans Regular</vt:lpstr>
      <vt:lpstr>PNCSans-Regular</vt:lpstr>
      <vt:lpstr>Times New Roman</vt:lpstr>
      <vt:lpstr>Verdana</vt:lpstr>
      <vt:lpstr>Wingdings</vt:lpstr>
      <vt:lpstr>Office Theme</vt:lpstr>
      <vt:lpstr>1_Blank</vt:lpstr>
      <vt:lpstr>2_Blank</vt:lpstr>
      <vt:lpstr>3_Blank</vt:lpstr>
      <vt:lpstr>4_Blank</vt:lpstr>
      <vt:lpstr>2_Office Theme</vt:lpstr>
      <vt:lpstr>3_Office Theme</vt:lpstr>
      <vt:lpstr>4_Office Theme</vt:lpstr>
      <vt:lpstr>1_Office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18_Office Theme</vt:lpstr>
      <vt:lpstr>PowerPoint Presentation</vt:lpstr>
      <vt:lpstr>PowerPoint Presentation</vt:lpstr>
      <vt:lpstr>             Wells Fargo Capital Finance - Asset-Based Lending</vt:lpstr>
      <vt:lpstr>Asset-Based Market Overview – Large Cap</vt:lpstr>
      <vt:lpstr>                 Asset-Based Market Overview – Large Cap</vt:lpstr>
      <vt:lpstr>                 Asset-Based Market Overview – WFCF Middle Market ($5MM-$35MM LOC)</vt:lpstr>
      <vt:lpstr>US ECONOMIC OUTLOOK</vt:lpstr>
      <vt:lpstr>PowerPoint Presentation</vt:lpstr>
      <vt:lpstr>PowerPoint Presentation</vt:lpstr>
      <vt:lpstr>PowerPoint Presentation</vt:lpstr>
      <vt:lpstr>PowerPoint Presentation</vt:lpstr>
      <vt:lpstr>Large Banks’ Asset Market Share Has Dramatically Increased  - and there are 238 fewer Banks than last year</vt:lpstr>
      <vt:lpstr>Number of Banks by Asset Size   60% of &lt;$500MM Banks are gone</vt:lpstr>
      <vt:lpstr>Bank Performance by Asset Size</vt:lpstr>
      <vt:lpstr>Commercial Loan Growth for Community &amp; Small Regional Banks Has Surpassed Pre-Recession Levels</vt:lpstr>
      <vt:lpstr>Slight Improvement in Net Interest Margin in 2016, Yet Still Well Below 27-Year Average </vt:lpstr>
      <vt:lpstr>Economic Expansion continues….for how long??     - Average expansion period has doubled since 1982</vt:lpstr>
      <vt:lpstr>Denver continues its upward trajectory</vt:lpstr>
      <vt:lpstr>Fort Collins leads the way, but Colorado leads the USA</vt:lpstr>
      <vt:lpstr>Online Sales expected to grow 56% by 2020 to $565Billion</vt:lpstr>
      <vt:lpstr>Need to shed over 800 underperforming stores</vt:lpstr>
      <vt:lpstr>Coal production is a Double Black at Vail</vt:lpstr>
      <vt:lpstr>Suburban office campuses are becoming dinosaurs</vt:lpstr>
      <vt:lpstr>The Trump Effect</vt:lpstr>
      <vt:lpstr>PowerPoint Presentation</vt:lpstr>
    </vt:vector>
  </TitlesOfParts>
  <Company>First Business Financial Services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L'Herault</dc:creator>
  <cp:lastModifiedBy>Greg L'Herault</cp:lastModifiedBy>
  <cp:revision>9</cp:revision>
  <dcterms:created xsi:type="dcterms:W3CDTF">2017-01-17T23:05:34Z</dcterms:created>
  <dcterms:modified xsi:type="dcterms:W3CDTF">2017-01-25T20:26:11Z</dcterms:modified>
</cp:coreProperties>
</file>