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
  </p:notesMasterIdLst>
  <p:sldIdLst>
    <p:sldId id="256" r:id="rId2"/>
    <p:sldId id="257" r:id="rId3"/>
    <p:sldId id="258" r:id="rId4"/>
    <p:sldId id="26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4660"/>
  </p:normalViewPr>
  <p:slideViewPr>
    <p:cSldViewPr>
      <p:cViewPr>
        <p:scale>
          <a:sx n="81" d="100"/>
          <a:sy n="81" d="100"/>
        </p:scale>
        <p:origin x="-105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7D1E90-5984-4F42-A485-926A80C01924}" type="datetimeFigureOut">
              <a:rPr lang="en-US" smtClean="0"/>
              <a:pPr/>
              <a:t>9/22/2014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C2F57-C7E2-4536-A823-924D5356766B}" type="slidenum">
              <a:rPr lang="en-US" smtClean="0"/>
              <a:pPr/>
              <a:t>‹#›</a:t>
            </a:fld>
            <a:endParaRPr lang="en-US"/>
          </a:p>
        </p:txBody>
      </p:sp>
    </p:spTree>
    <p:extLst>
      <p:ext uri="{BB962C8B-B14F-4D97-AF65-F5344CB8AC3E}">
        <p14:creationId xmlns:p14="http://schemas.microsoft.com/office/powerpoint/2010/main" val="1651641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DE20482-EE17-4ABC-8979-C72252285821}" type="datetime1">
              <a:rPr lang="en-US" smtClean="0"/>
              <a:pPr/>
              <a:t>9/22/2014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EA870F-E35F-4A47-9D29-91356AA48FD1}" type="slidenum">
              <a:rPr lang="en-US" smtClean="0"/>
              <a:pPr/>
              <a:t>‹#›</a:t>
            </a:fld>
            <a:endParaRPr lang="en-US"/>
          </a:p>
        </p:txBody>
      </p:sp>
      <p:pic>
        <p:nvPicPr>
          <p:cNvPr id="13" name="Picture 4"/>
          <p:cNvPicPr>
            <a:picLocks noChangeAspect="1" noChangeArrowheads="1"/>
          </p:cNvPicPr>
          <p:nvPr userDrawn="1"/>
        </p:nvPicPr>
        <p:blipFill>
          <a:blip r:embed="rId3" cstate="print"/>
          <a:srcRect/>
          <a:stretch>
            <a:fillRect/>
          </a:stretch>
        </p:blipFill>
        <p:spPr bwMode="auto">
          <a:xfrm>
            <a:off x="4133850" y="5800725"/>
            <a:ext cx="876300" cy="6000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FA1496-CAC2-474C-8373-43D41C15FB49}" type="datetime1">
              <a:rPr lang="en-US" smtClean="0"/>
              <a:pPr/>
              <a:t>9/22/2014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EA870F-E35F-4A47-9D29-91356AA48F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231409-7835-4252-B625-FA1336DD894C}" type="datetime1">
              <a:rPr lang="en-US" smtClean="0"/>
              <a:pPr/>
              <a:t>9/22/2014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EA870F-E35F-4A47-9D29-91356AA48FD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5F60A3-2C15-4C0A-9A25-2266223A124D}" type="datetime1">
              <a:rPr lang="en-US" smtClean="0"/>
              <a:pPr/>
              <a:t>9/22/2014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EA870F-E35F-4A47-9D29-91356AA48FD1}"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5C2C2C-C671-4899-955B-0606C7E56196}" type="datetime1">
              <a:rPr lang="en-US" smtClean="0"/>
              <a:pPr/>
              <a:t>9/22/2014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EA870F-E35F-4A47-9D29-91356AA48FD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5AC8F8-99B9-440F-ACC9-62D4ADEE4F8C}" type="datetime1">
              <a:rPr lang="en-US" smtClean="0"/>
              <a:pPr/>
              <a:t>9/22/2014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EA870F-E35F-4A47-9D29-91356AA48FD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8F6841D-5A86-4724-8099-2D3DD1985F6F}" type="datetime1">
              <a:rPr lang="en-US" smtClean="0"/>
              <a:pPr/>
              <a:t>9/22/2014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EA870F-E35F-4A47-9D29-91356AA48FD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8A81C26-4348-48A5-83A9-20D93894A90D}" type="datetime1">
              <a:rPr lang="en-US" smtClean="0"/>
              <a:pPr/>
              <a:t>9/22/2014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EA870F-E35F-4A47-9D29-91356AA48FD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1DAE091-4364-483C-83BE-04DDFFEF134D}" type="datetime1">
              <a:rPr lang="en-US" smtClean="0"/>
              <a:pPr/>
              <a:t>9/22/2014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EA870F-E35F-4A47-9D29-91356AA48F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EEDD215-A74D-4D26-8E77-8CBE9B6858B8}" type="datetime1">
              <a:rPr lang="en-US" smtClean="0"/>
              <a:pPr/>
              <a:t>9/22/2014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EA870F-E35F-4A47-9D29-91356AA48FD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ED926D8-1A6C-4BE0-9698-50B43293E420}" type="datetime1">
              <a:rPr lang="en-US" smtClean="0"/>
              <a:pPr/>
              <a:t>9/22/2014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EA870F-E35F-4A47-9D29-91356AA48FD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FF1E942-4DAB-4F73-B8C1-183C37504F5B}" type="datetime1">
              <a:rPr lang="en-US" smtClean="0"/>
              <a:pPr/>
              <a:t>9/22/2014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EA870F-E35F-4A47-9D29-91356AA48FD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dirty="0" smtClean="0"/>
              <a:t>TMA NYC </a:t>
            </a:r>
            <a:r>
              <a:rPr lang="en-US" dirty="0" smtClean="0"/>
              <a:t>“ESD” Pro Bono Initiative</a:t>
            </a:r>
            <a:br>
              <a:rPr lang="en-US" dirty="0" smtClean="0"/>
            </a:br>
            <a:r>
              <a:rPr lang="en-US" dirty="0" smtClean="0"/>
              <a:t/>
            </a:r>
            <a:br>
              <a:rPr lang="en-US" dirty="0" smtClean="0"/>
            </a:br>
            <a:r>
              <a:rPr lang="en-US" sz="2000" dirty="0" smtClean="0"/>
              <a:t/>
            </a:r>
            <a:br>
              <a:rPr lang="en-US" sz="2000" dirty="0" smtClean="0"/>
            </a:br>
            <a:endParaRPr lang="en-US"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1534" y="5650523"/>
            <a:ext cx="900932"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8077200" cy="4862870"/>
          </a:xfrm>
          <a:prstGeom prst="rect">
            <a:avLst/>
          </a:prstGeom>
          <a:noFill/>
        </p:spPr>
        <p:txBody>
          <a:bodyPr wrap="square" rtlCol="0">
            <a:spAutoFit/>
          </a:bodyPr>
          <a:lstStyle/>
          <a:p>
            <a:r>
              <a:rPr lang="en-US" sz="2400" b="1" dirty="0" smtClean="0"/>
              <a:t>Overview:</a:t>
            </a:r>
          </a:p>
          <a:p>
            <a:pPr>
              <a:buFont typeface="Wingdings" pitchFamily="2" charset="2"/>
              <a:buChar char="Ø"/>
            </a:pPr>
            <a:endParaRPr lang="en-US" sz="1400" dirty="0"/>
          </a:p>
          <a:p>
            <a:pPr>
              <a:buFont typeface="Wingdings" pitchFamily="2" charset="2"/>
              <a:buChar char="Ø"/>
            </a:pPr>
            <a:r>
              <a:rPr lang="en-US" sz="1600" dirty="0" smtClean="0"/>
              <a:t>Promotes public/private interaction and cooperation via support of The Empire State Development Agency Mentor/Mentee program;</a:t>
            </a:r>
          </a:p>
          <a:p>
            <a:pPr>
              <a:buFont typeface="Wingdings" pitchFamily="2" charset="2"/>
              <a:buChar char="Ø"/>
            </a:pPr>
            <a:endParaRPr lang="en-US" sz="1600" dirty="0"/>
          </a:p>
          <a:p>
            <a:pPr>
              <a:buFont typeface="Wingdings" pitchFamily="2" charset="2"/>
              <a:buChar char="Ø"/>
            </a:pPr>
            <a:r>
              <a:rPr lang="en-US" sz="1600" dirty="0" smtClean="0"/>
              <a:t>TMA NYC members </a:t>
            </a:r>
            <a:r>
              <a:rPr lang="en-US" sz="1600" dirty="0" smtClean="0"/>
              <a:t>(those electing to participate) elect to “opt in” for a mentor request</a:t>
            </a:r>
          </a:p>
          <a:p>
            <a:pPr>
              <a:buFont typeface="Wingdings" pitchFamily="2" charset="2"/>
              <a:buChar char="Ø"/>
            </a:pPr>
            <a:endParaRPr lang="en-US" sz="1600" dirty="0" smtClean="0"/>
          </a:p>
          <a:p>
            <a:pPr>
              <a:buFont typeface="Wingdings" pitchFamily="2" charset="2"/>
              <a:buChar char="Ø"/>
            </a:pPr>
            <a:r>
              <a:rPr lang="en-US" sz="1600" dirty="0" smtClean="0"/>
              <a:t>Participation is individual, not on behalf of the participants employer or the TMA </a:t>
            </a:r>
            <a:r>
              <a:rPr lang="en-US" sz="1600" dirty="0" smtClean="0"/>
              <a:t>NYC</a:t>
            </a:r>
            <a:endParaRPr lang="en-US" sz="1600" dirty="0" smtClean="0"/>
          </a:p>
          <a:p>
            <a:pPr>
              <a:buFont typeface="Wingdings" pitchFamily="2" charset="2"/>
              <a:buChar char="Ø"/>
            </a:pPr>
            <a:endParaRPr lang="en-US" sz="1600" dirty="0" smtClean="0"/>
          </a:p>
          <a:p>
            <a:pPr>
              <a:buFont typeface="Wingdings" pitchFamily="2" charset="2"/>
              <a:buChar char="Ø"/>
            </a:pPr>
            <a:r>
              <a:rPr lang="en-US" sz="1600" dirty="0" smtClean="0"/>
              <a:t>TMA NYC</a:t>
            </a:r>
            <a:r>
              <a:rPr lang="en-US" sz="1600" dirty="0" smtClean="0"/>
              <a:t> </a:t>
            </a:r>
            <a:r>
              <a:rPr lang="en-US" sz="1600" dirty="0" smtClean="0"/>
              <a:t>is just the facilitator </a:t>
            </a:r>
          </a:p>
          <a:p>
            <a:pPr>
              <a:buFont typeface="Wingdings" pitchFamily="2" charset="2"/>
              <a:buChar char="Ø"/>
            </a:pPr>
            <a:endParaRPr lang="en-US" sz="1600" dirty="0" smtClean="0"/>
          </a:p>
          <a:p>
            <a:pPr>
              <a:buFont typeface="Wingdings" pitchFamily="2" charset="2"/>
              <a:buChar char="Ø"/>
            </a:pPr>
            <a:r>
              <a:rPr lang="en-US" sz="1600" dirty="0" smtClean="0"/>
              <a:t>On an ongoing basis, target manufacturing, distribution and service businesses with a minimum threshold of revenue and/or employee count (TBD).  This will vary in disaster recovery situations</a:t>
            </a:r>
          </a:p>
          <a:p>
            <a:pPr>
              <a:buFont typeface="Wingdings" pitchFamily="2" charset="2"/>
              <a:buChar char="Ø"/>
            </a:pPr>
            <a:endParaRPr lang="en-US" sz="1600" dirty="0" smtClean="0"/>
          </a:p>
          <a:p>
            <a:pPr>
              <a:buFont typeface="Wingdings" pitchFamily="2" charset="2"/>
              <a:buChar char="Ø"/>
            </a:pPr>
            <a:r>
              <a:rPr lang="en-US" sz="1600" dirty="0" smtClean="0"/>
              <a:t>ESD web based maintenance/coordination makes participation </a:t>
            </a:r>
            <a:r>
              <a:rPr lang="en-US" sz="1600" dirty="0" smtClean="0"/>
              <a:t>seamless</a:t>
            </a:r>
            <a:r>
              <a:rPr lang="en-US" sz="1600" dirty="0" smtClean="0"/>
              <a:t>. </a:t>
            </a:r>
          </a:p>
          <a:p>
            <a:pPr lvl="1"/>
            <a:endParaRPr lang="en-US" sz="1600" dirty="0" smtClean="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218566" y="5712637"/>
            <a:ext cx="810634" cy="688164"/>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1DEA870F-E35F-4A47-9D29-91356AA48FD1}"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04800"/>
            <a:ext cx="8077200" cy="3262432"/>
          </a:xfrm>
          <a:prstGeom prst="rect">
            <a:avLst/>
          </a:prstGeom>
          <a:noFill/>
        </p:spPr>
        <p:txBody>
          <a:bodyPr wrap="square" rtlCol="0">
            <a:spAutoFit/>
          </a:bodyPr>
          <a:lstStyle/>
          <a:p>
            <a:r>
              <a:rPr lang="en-US" sz="2400" b="1" dirty="0" smtClean="0"/>
              <a:t>Mechanics:</a:t>
            </a:r>
          </a:p>
          <a:p>
            <a:pPr>
              <a:buFont typeface="Wingdings" pitchFamily="2" charset="2"/>
              <a:buChar char="Ø"/>
            </a:pPr>
            <a:endParaRPr lang="en-US" sz="1400" dirty="0"/>
          </a:p>
          <a:p>
            <a:pPr>
              <a:buFont typeface="Wingdings" pitchFamily="2" charset="2"/>
              <a:buChar char="Ø"/>
            </a:pPr>
            <a:r>
              <a:rPr lang="en-US" sz="1400" dirty="0" smtClean="0"/>
              <a:t> Mentees invite potential Mentors via web portal based upon expertise</a:t>
            </a:r>
          </a:p>
          <a:p>
            <a:pPr>
              <a:buFont typeface="Wingdings" pitchFamily="2" charset="2"/>
              <a:buChar char="Ø"/>
            </a:pPr>
            <a:endParaRPr lang="en-US" sz="1400" dirty="0"/>
          </a:p>
          <a:p>
            <a:pPr>
              <a:buFont typeface="Wingdings" pitchFamily="2" charset="2"/>
              <a:buChar char="Ø"/>
            </a:pPr>
            <a:r>
              <a:rPr lang="en-US" sz="1400" dirty="0" smtClean="0"/>
              <a:t> Mentors opt in at their discretion</a:t>
            </a:r>
          </a:p>
          <a:p>
            <a:pPr>
              <a:buFont typeface="Wingdings" pitchFamily="2" charset="2"/>
              <a:buChar char="Ø"/>
            </a:pPr>
            <a:endParaRPr lang="en-US" sz="1400" dirty="0" smtClean="0"/>
          </a:p>
          <a:p>
            <a:pPr>
              <a:buFont typeface="Wingdings" pitchFamily="2" charset="2"/>
              <a:buChar char="Ø"/>
            </a:pPr>
            <a:r>
              <a:rPr lang="en-US" sz="1400" dirty="0" smtClean="0"/>
              <a:t> Mentoring is anticipated at between 1 and 10 hours over elapsed months</a:t>
            </a:r>
          </a:p>
          <a:p>
            <a:endParaRPr lang="en-US" sz="1400" dirty="0" smtClean="0"/>
          </a:p>
          <a:p>
            <a:pPr>
              <a:buFont typeface="Wingdings" pitchFamily="2" charset="2"/>
              <a:buChar char="Ø"/>
            </a:pPr>
            <a:r>
              <a:rPr lang="en-US" sz="1400" dirty="0"/>
              <a:t> </a:t>
            </a:r>
            <a:r>
              <a:rPr lang="en-US" sz="1400" dirty="0" smtClean="0"/>
              <a:t>Mentor and mentee will decide frequency of telephone discussion and or visits if Mentor wishes</a:t>
            </a:r>
          </a:p>
          <a:p>
            <a:endParaRPr lang="en-US" sz="1400" dirty="0" smtClean="0"/>
          </a:p>
          <a:p>
            <a:pPr>
              <a:buFont typeface="Wingdings" pitchFamily="2" charset="2"/>
              <a:buChar char="Ø"/>
            </a:pPr>
            <a:r>
              <a:rPr lang="en-US" sz="1400" dirty="0" smtClean="0"/>
              <a:t> All visits or mentoring are subject prior execution of the Mentee form (including </a:t>
            </a:r>
            <a:r>
              <a:rPr lang="en-US" sz="1400" b="1" dirty="0" smtClean="0"/>
              <a:t>release and indemnification)</a:t>
            </a:r>
          </a:p>
          <a:p>
            <a:pPr lvl="1"/>
            <a:endParaRPr lang="en-US" sz="1400" dirty="0" smtClean="0"/>
          </a:p>
        </p:txBody>
      </p:sp>
      <p:sp>
        <p:nvSpPr>
          <p:cNvPr id="4" name="Slide Number Placeholder 3"/>
          <p:cNvSpPr>
            <a:spLocks noGrp="1"/>
          </p:cNvSpPr>
          <p:nvPr>
            <p:ph type="sldNum" sz="quarter" idx="12"/>
          </p:nvPr>
        </p:nvSpPr>
        <p:spPr/>
        <p:txBody>
          <a:bodyPr/>
          <a:lstStyle/>
          <a:p>
            <a:fld id="{1DEA870F-E35F-4A47-9D29-91356AA48FD1}" type="slidenum">
              <a:rPr lang="en-US" smtClean="0"/>
              <a:pPr/>
              <a:t>3</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35761" y="5528486"/>
            <a:ext cx="872477" cy="74066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00" y="152400"/>
            <a:ext cx="8763000" cy="3077766"/>
          </a:xfrm>
          <a:prstGeom prst="rect">
            <a:avLst/>
          </a:prstGeom>
          <a:noFill/>
        </p:spPr>
        <p:txBody>
          <a:bodyPr wrap="square" rtlCol="0">
            <a:spAutoFit/>
          </a:bodyPr>
          <a:lstStyle/>
          <a:p>
            <a:r>
              <a:rPr lang="en-US" sz="2000" b="1" dirty="0" smtClean="0"/>
              <a:t>Release and Indemnification:</a:t>
            </a:r>
          </a:p>
          <a:p>
            <a:endParaRPr lang="en-US" sz="1400" dirty="0" smtClean="0"/>
          </a:p>
          <a:p>
            <a:pPr algn="just"/>
            <a:r>
              <a:rPr lang="en-US" sz="1600" dirty="0" smtClean="0"/>
              <a:t>“In consideration of </a:t>
            </a:r>
            <a:r>
              <a:rPr lang="en-US" sz="1600" dirty="0" smtClean="0"/>
              <a:t>Turnaround </a:t>
            </a:r>
            <a:r>
              <a:rPr lang="en-US" sz="1600" dirty="0" smtClean="0"/>
              <a:t>Management </a:t>
            </a:r>
            <a:r>
              <a:rPr lang="en-US" sz="1600" dirty="0" smtClean="0"/>
              <a:t>Association’s New York City Chapter (“</a:t>
            </a:r>
            <a:r>
              <a:rPr lang="en-US" sz="1600" dirty="0" smtClean="0"/>
              <a:t>TMA NYC</a:t>
            </a:r>
            <a:r>
              <a:rPr lang="en-US" sz="1600" dirty="0" smtClean="0"/>
              <a:t>”) </a:t>
            </a:r>
            <a:r>
              <a:rPr lang="en-US" sz="1600" dirty="0" smtClean="0"/>
              <a:t>agreement to include you as a Consultant in the Program, you agree to indemnify and hold </a:t>
            </a:r>
            <a:r>
              <a:rPr lang="en-US" sz="1600" dirty="0" smtClean="0"/>
              <a:t>TMA Global, TMA NYC </a:t>
            </a:r>
            <a:r>
              <a:rPr lang="en-US" sz="1600" dirty="0" smtClean="0"/>
              <a:t>and their respective employees, directors, agents, successors or assigns (collectively, the “TMA Parties”) harmless from any loss, liability, claim or demand, including reasonable attorneys’ fees, made by any third party in connection with the Program, </a:t>
            </a:r>
            <a:r>
              <a:rPr lang="en-US" sz="1600" u="sng" dirty="0" smtClean="0"/>
              <a:t>provided</a:t>
            </a:r>
            <a:r>
              <a:rPr lang="en-US" sz="1600" dirty="0" smtClean="0"/>
              <a:t>, </a:t>
            </a:r>
            <a:r>
              <a:rPr lang="en-US" sz="1600" u="sng" dirty="0" smtClean="0"/>
              <a:t>however</a:t>
            </a:r>
            <a:r>
              <a:rPr lang="en-US" sz="1600" dirty="0" smtClean="0"/>
              <a:t>, that in no event shall you be obligated to indemnify any of the TMA Parties for any such loss, liability, claim or demand  occasioned by, or resulting from, the gross negligence or willful misconduct of  any of the TMA Parties.”</a:t>
            </a:r>
          </a:p>
          <a:p>
            <a:endParaRPr lang="en-US" sz="16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218566" y="5638801"/>
            <a:ext cx="897610" cy="7620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1DEA870F-E35F-4A47-9D29-91356AA48FD1}" type="slidenum">
              <a:rPr lang="en-US" smtClean="0"/>
              <a:pPr/>
              <a:t>4</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236</TotalTime>
  <Words>257</Words>
  <Application>Microsoft Office PowerPoint</Application>
  <PresentationFormat>On-screen Show (4:3)</PresentationFormat>
  <Paragraphs>31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Concourse</vt:lpstr>
      <vt:lpstr>      TMA NYC “ESD” Pro Bono Initiative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TMANYC Pro Bono Program</dc:title>
  <dc:creator>jeffrey gaynor</dc:creator>
  <cp:lastModifiedBy>Dorri G. Weinstein</cp:lastModifiedBy>
  <cp:revision>44</cp:revision>
  <dcterms:created xsi:type="dcterms:W3CDTF">2012-12-03T14:03:12Z</dcterms:created>
  <dcterms:modified xsi:type="dcterms:W3CDTF">2014-09-22T13:23:11Z</dcterms:modified>
</cp:coreProperties>
</file>