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6"/>
  </p:notesMasterIdLst>
  <p:handoutMasterIdLst>
    <p:handoutMasterId r:id="rId7"/>
  </p:handoutMasterIdLst>
  <p:sldIdLst>
    <p:sldId id="259" r:id="rId2"/>
    <p:sldId id="296" r:id="rId3"/>
    <p:sldId id="299" r:id="rId4"/>
    <p:sldId id="306" r:id="rId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1F1F1"/>
    <a:srgbClr val="FAE600"/>
    <a:srgbClr val="B4B4B4"/>
    <a:srgbClr val="FFD200"/>
    <a:srgbClr val="646464"/>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2278" autoAdjust="0"/>
    <p:restoredTop sz="81609" autoAdjust="0"/>
  </p:normalViewPr>
  <p:slideViewPr>
    <p:cSldViewPr snapToGrid="0">
      <p:cViewPr>
        <p:scale>
          <a:sx n="75" d="100"/>
          <a:sy n="75" d="100"/>
        </p:scale>
        <p:origin x="684" y="10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63873" y="9321005"/>
            <a:ext cx="1330632" cy="147386"/>
          </a:xfrm>
          <a:prstGeom prst="rect">
            <a:avLst/>
          </a:prstGeom>
          <a:noFill/>
          <a:ln w="9525">
            <a:noFill/>
            <a:miter lim="800000"/>
            <a:headEnd/>
            <a:tailEnd/>
          </a:ln>
          <a:effectLst/>
        </p:spPr>
        <p:txBody>
          <a:bodyPr lIns="0" tIns="0" rIns="0" bIns="0"/>
          <a:lstStyle/>
          <a:p>
            <a:r>
              <a:rPr lang="en-US" sz="1100" dirty="0">
                <a:cs typeface="Arial" charset="0"/>
              </a:rPr>
              <a:t>May 22, 2008</a:t>
            </a:r>
          </a:p>
        </p:txBody>
      </p:sp>
      <p:sp>
        <p:nvSpPr>
          <p:cNvPr id="69639" name="Rectangle 7"/>
          <p:cNvSpPr>
            <a:spLocks noChangeArrowheads="1"/>
          </p:cNvSpPr>
          <p:nvPr/>
        </p:nvSpPr>
        <p:spPr bwMode="auto">
          <a:xfrm>
            <a:off x="2561307" y="9321005"/>
            <a:ext cx="2123767" cy="200835"/>
          </a:xfrm>
          <a:prstGeom prst="rect">
            <a:avLst/>
          </a:prstGeom>
          <a:noFill/>
          <a:ln w="9525">
            <a:noFill/>
            <a:miter lim="800000"/>
            <a:headEnd/>
            <a:tailEnd/>
          </a:ln>
          <a:effectLst/>
        </p:spPr>
        <p:txBody>
          <a:bodyPr lIns="0" tIns="0" rIns="0" bIns="0"/>
          <a:lstStyle/>
          <a:p>
            <a:r>
              <a:rPr lang="en-US" sz="1100" dirty="0">
                <a:cs typeface="Arial" charset="0"/>
              </a:rPr>
              <a:t>Presentation title</a:t>
            </a:r>
          </a:p>
        </p:txBody>
      </p:sp>
      <p:sp>
        <p:nvSpPr>
          <p:cNvPr id="69640" name="Rectangle 8"/>
          <p:cNvSpPr>
            <a:spLocks noChangeArrowheads="1"/>
          </p:cNvSpPr>
          <p:nvPr/>
        </p:nvSpPr>
        <p:spPr bwMode="auto">
          <a:xfrm>
            <a:off x="1687871" y="9321005"/>
            <a:ext cx="684981" cy="200835"/>
          </a:xfrm>
          <a:prstGeom prst="rect">
            <a:avLst/>
          </a:prstGeom>
          <a:noFill/>
          <a:ln w="9525">
            <a:noFill/>
            <a:miter lim="800000"/>
            <a:headEnd/>
            <a:tailEnd/>
          </a:ln>
          <a:effectLst/>
        </p:spPr>
        <p:txBody>
          <a:bodyPr lIns="0" tIns="0" rIns="0" bIns="0"/>
          <a:lstStyle/>
          <a:p>
            <a:r>
              <a:rPr lang="en-US" sz="1100" dirty="0">
                <a:cs typeface="Arial" charset="0"/>
              </a:rPr>
              <a:t>Page </a:t>
            </a:r>
            <a:fld id="{74984DEF-64B7-4B0D-9CAD-88AC71C7ACA2}" type="slidenum">
              <a:rPr lang="en-US" sz="1100">
                <a:cs typeface="Arial" charset="0"/>
              </a:rPr>
              <a:pPr/>
              <a:t>‹#›</a:t>
            </a:fld>
            <a:endParaRPr lang="en-US" sz="1100" dirty="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638802" y="9134746"/>
            <a:ext cx="1533833" cy="340124"/>
          </a:xfrm>
          <a:prstGeom prst="rect">
            <a:avLst/>
          </a:prstGeom>
          <a:noFill/>
        </p:spPr>
      </p:pic>
    </p:spTree>
    <p:extLst>
      <p:ext uri="{BB962C8B-B14F-4D97-AF65-F5344CB8AC3E}">
        <p14:creationId xmlns:p14="http://schemas.microsoft.com/office/powerpoint/2010/main" val="907036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30865" y="4560894"/>
            <a:ext cx="5853471" cy="4319569"/>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63873" y="9321005"/>
            <a:ext cx="1330632" cy="147386"/>
          </a:xfrm>
          <a:prstGeom prst="rect">
            <a:avLst/>
          </a:prstGeom>
          <a:noFill/>
          <a:ln w="9525">
            <a:noFill/>
            <a:miter lim="800000"/>
            <a:headEnd/>
            <a:tailEnd/>
          </a:ln>
          <a:effectLst/>
        </p:spPr>
        <p:txBody>
          <a:bodyPr lIns="0" tIns="0" rIns="0" bIns="0"/>
          <a:lstStyle/>
          <a:p>
            <a:r>
              <a:rPr lang="en-US" sz="1100" dirty="0">
                <a:cs typeface="Arial" charset="0"/>
              </a:rPr>
              <a:t>May 22, 2008</a:t>
            </a:r>
          </a:p>
        </p:txBody>
      </p:sp>
      <p:sp>
        <p:nvSpPr>
          <p:cNvPr id="8201" name="Rectangle 9"/>
          <p:cNvSpPr>
            <a:spLocks noChangeArrowheads="1"/>
          </p:cNvSpPr>
          <p:nvPr/>
        </p:nvSpPr>
        <p:spPr bwMode="auto">
          <a:xfrm>
            <a:off x="2561307" y="9321005"/>
            <a:ext cx="2123767" cy="200835"/>
          </a:xfrm>
          <a:prstGeom prst="rect">
            <a:avLst/>
          </a:prstGeom>
          <a:noFill/>
          <a:ln w="9525">
            <a:noFill/>
            <a:miter lim="800000"/>
            <a:headEnd/>
            <a:tailEnd/>
          </a:ln>
          <a:effectLst/>
        </p:spPr>
        <p:txBody>
          <a:bodyPr lIns="0" tIns="0" rIns="0" bIns="0"/>
          <a:lstStyle/>
          <a:p>
            <a:r>
              <a:rPr lang="en-US" sz="1100" dirty="0">
                <a:cs typeface="Arial" charset="0"/>
              </a:rPr>
              <a:t>Presentation title</a:t>
            </a:r>
          </a:p>
        </p:txBody>
      </p:sp>
      <p:sp>
        <p:nvSpPr>
          <p:cNvPr id="8202" name="Rectangle 10"/>
          <p:cNvSpPr>
            <a:spLocks noChangeArrowheads="1"/>
          </p:cNvSpPr>
          <p:nvPr/>
        </p:nvSpPr>
        <p:spPr bwMode="auto">
          <a:xfrm>
            <a:off x="1687871" y="9321005"/>
            <a:ext cx="684981" cy="200835"/>
          </a:xfrm>
          <a:prstGeom prst="rect">
            <a:avLst/>
          </a:prstGeom>
          <a:noFill/>
          <a:ln w="9525">
            <a:noFill/>
            <a:miter lim="800000"/>
            <a:headEnd/>
            <a:tailEnd/>
          </a:ln>
          <a:effectLst/>
        </p:spPr>
        <p:txBody>
          <a:bodyPr lIns="0" tIns="0" rIns="0" bIns="0"/>
          <a:lstStyle/>
          <a:p>
            <a:r>
              <a:rPr lang="en-US" sz="1100" dirty="0">
                <a:cs typeface="Arial" charset="0"/>
              </a:rPr>
              <a:t>Page </a:t>
            </a:r>
            <a:fld id="{FA5FCB97-0EDB-4471-BEA3-C3A3F240EE22}" type="slidenum">
              <a:rPr lang="en-US" sz="1100">
                <a:cs typeface="Arial" charset="0"/>
              </a:rPr>
              <a:pPr/>
              <a:t>‹#›</a:t>
            </a:fld>
            <a:endParaRPr lang="en-US" sz="1100" dirty="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638802" y="9134746"/>
            <a:ext cx="1533833" cy="340124"/>
          </a:xfrm>
          <a:prstGeom prst="rect">
            <a:avLst/>
          </a:prstGeom>
          <a:noFill/>
        </p:spPr>
      </p:pic>
    </p:spTree>
    <p:extLst>
      <p:ext uri="{BB962C8B-B14F-4D97-AF65-F5344CB8AC3E}">
        <p14:creationId xmlns:p14="http://schemas.microsoft.com/office/powerpoint/2010/main" val="27935726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dirty="0"/>
              <a:t>For information on applying this template onto existing presentations, refer to the notes on slide 2 of this presentation.</a:t>
            </a:r>
          </a:p>
          <a:p>
            <a:pPr>
              <a:lnSpc>
                <a:spcPct val="90000"/>
              </a:lnSpc>
            </a:pPr>
            <a:r>
              <a:rPr lang="en-GB" sz="1000" dirty="0"/>
              <a:t>The Input area of the Beam can be customized to reflect the content of the</a:t>
            </a:r>
            <a:br>
              <a:rPr lang="en-GB" sz="1000" dirty="0"/>
            </a:br>
            <a:r>
              <a:rPr lang="en-GB" sz="1000" dirty="0"/>
              <a:t>presentation. The Input area is an AutoShape with a picture fill. To change this, ensure you have the image you wish to use (ideally a </a:t>
            </a:r>
            <a:r>
              <a:rPr lang="en-GB" sz="1000" b="1" dirty="0"/>
              <a:t>.jpg</a:t>
            </a:r>
            <a:r>
              <a:rPr lang="en-GB" sz="1000" dirty="0"/>
              <a:t> or a </a:t>
            </a:r>
            <a:r>
              <a:rPr lang="en-GB" sz="1000" b="1" dirty="0"/>
              <a:t>.png</a:t>
            </a:r>
            <a:r>
              <a:rPr lang="en-GB" sz="1000" dirty="0"/>
              <a:t> file) in an accessible folder. The image should have a ratio of 1:1 to ensure it does not appear distorted.</a:t>
            </a:r>
          </a:p>
          <a:p>
            <a:pPr>
              <a:lnSpc>
                <a:spcPct val="90000"/>
              </a:lnSpc>
            </a:pPr>
            <a:r>
              <a:rPr lang="en-GB" sz="1000" dirty="0"/>
              <a:t>Acceptable images for importing into the Input area of the Beam are the three approved graphics (lines), and black and white photography or illustrations which follow the principles laid out on </a:t>
            </a:r>
            <a:r>
              <a:rPr lang="en-GB" sz="1000" i="1" dirty="0"/>
              <a:t>The Branding Zone. </a:t>
            </a:r>
            <a:r>
              <a:rPr lang="en-GB" sz="1000" dirty="0"/>
              <a:t>Color images should never be imported into this area.</a:t>
            </a:r>
          </a:p>
          <a:p>
            <a:pPr>
              <a:lnSpc>
                <a:spcPct val="90000"/>
              </a:lnSpc>
            </a:pPr>
            <a:r>
              <a:rPr lang="en-GB" sz="1000" dirty="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dirty="0"/>
              <a:t>Customize the Input area of the Beam as described below. </a:t>
            </a:r>
          </a:p>
          <a:p>
            <a:pPr lvl="1">
              <a:lnSpc>
                <a:spcPct val="90000"/>
              </a:lnSpc>
            </a:pPr>
            <a:r>
              <a:rPr lang="en-GB" sz="1000" dirty="0"/>
              <a:t>Click on the </a:t>
            </a:r>
            <a:r>
              <a:rPr lang="en-GB" sz="1000" b="1" dirty="0"/>
              <a:t>View</a:t>
            </a:r>
            <a:r>
              <a:rPr lang="en-GB" sz="1000" dirty="0"/>
              <a:t> tab from the menu bar and select </a:t>
            </a:r>
            <a:r>
              <a:rPr lang="en-GB" sz="1000" b="1" dirty="0"/>
              <a:t>Master&gt;Slide Master</a:t>
            </a:r>
          </a:p>
          <a:p>
            <a:pPr lvl="1">
              <a:lnSpc>
                <a:spcPct val="90000"/>
              </a:lnSpc>
            </a:pPr>
            <a:r>
              <a:rPr lang="en-GB" sz="1000" dirty="0"/>
              <a:t>Right-click on the Input graphic and select </a:t>
            </a:r>
            <a:r>
              <a:rPr lang="en-GB" sz="1000" b="1" dirty="0"/>
              <a:t>Format AutoShape</a:t>
            </a:r>
          </a:p>
          <a:p>
            <a:pPr lvl="1">
              <a:lnSpc>
                <a:spcPct val="90000"/>
              </a:lnSpc>
            </a:pPr>
            <a:r>
              <a:rPr lang="en-GB" sz="1000" dirty="0"/>
              <a:t>From the </a:t>
            </a:r>
            <a:r>
              <a:rPr lang="en-GB" sz="1000" b="1" dirty="0"/>
              <a:t>Fill</a:t>
            </a:r>
            <a:r>
              <a:rPr lang="en-GB" sz="1000" dirty="0"/>
              <a:t> menu, under the </a:t>
            </a:r>
            <a:r>
              <a:rPr lang="en-GB" sz="1000" b="1" dirty="0"/>
              <a:t>Color and Lines</a:t>
            </a:r>
            <a:r>
              <a:rPr lang="en-GB" sz="1000" dirty="0"/>
              <a:t> tab, click on the drop-down arrow next to </a:t>
            </a:r>
            <a:r>
              <a:rPr lang="en-GB" sz="1000" b="1" dirty="0"/>
              <a:t>Color</a:t>
            </a:r>
            <a:r>
              <a:rPr lang="en-GB" sz="1000" dirty="0"/>
              <a:t> and select the </a:t>
            </a:r>
            <a:r>
              <a:rPr lang="en-GB" sz="1000" b="1" dirty="0"/>
              <a:t>Fill Effects</a:t>
            </a:r>
            <a:r>
              <a:rPr lang="en-GB" sz="1000" dirty="0"/>
              <a:t> menu</a:t>
            </a:r>
          </a:p>
          <a:p>
            <a:pPr lvl="1">
              <a:lnSpc>
                <a:spcPct val="90000"/>
              </a:lnSpc>
            </a:pPr>
            <a:r>
              <a:rPr lang="en-GB" sz="1000" dirty="0"/>
              <a:t>From the </a:t>
            </a:r>
            <a:r>
              <a:rPr lang="en-GB" sz="1000" b="1" dirty="0"/>
              <a:t>Picture</a:t>
            </a:r>
            <a:r>
              <a:rPr lang="en-GB" sz="1000" dirty="0"/>
              <a:t> tab, click on </a:t>
            </a:r>
            <a:r>
              <a:rPr lang="en-GB" sz="1000" b="1" dirty="0"/>
              <a:t>Select Picture</a:t>
            </a:r>
            <a:r>
              <a:rPr lang="en-GB" sz="1000" dirty="0"/>
              <a:t>. Navigate to the folder containing the image you wish to insert in the Input area. Highlight the image and tick the </a:t>
            </a:r>
            <a:r>
              <a:rPr lang="en-GB" sz="1000" b="1" dirty="0"/>
              <a:t>Lock picture aspect ratio</a:t>
            </a:r>
            <a:r>
              <a:rPr lang="en-GB" sz="1000" dirty="0"/>
              <a:t> box. Click on </a:t>
            </a:r>
            <a:r>
              <a:rPr lang="en-GB" sz="1000" b="1" dirty="0"/>
              <a:t>OK</a:t>
            </a:r>
            <a:r>
              <a:rPr lang="en-GB" sz="1000" dirty="0"/>
              <a:t>.</a:t>
            </a:r>
          </a:p>
          <a:p>
            <a:pPr lvl="1">
              <a:lnSpc>
                <a:spcPct val="90000"/>
              </a:lnSpc>
            </a:pPr>
            <a:r>
              <a:rPr lang="en-GB" sz="1000" dirty="0"/>
              <a:t>You can now preview the image before continuing. If you are happy with how it looks, click </a:t>
            </a:r>
            <a:r>
              <a:rPr lang="en-GB" sz="1000" b="1" dirty="0"/>
              <a:t>Ok</a:t>
            </a:r>
            <a:r>
              <a:rPr lang="en-GB" sz="1000" dirty="0"/>
              <a:t> to continue. Otherwise, repeat the process until you are happy with your selected image</a:t>
            </a:r>
          </a:p>
          <a:p>
            <a:pPr lvl="1">
              <a:lnSpc>
                <a:spcPct val="90000"/>
              </a:lnSpc>
            </a:pPr>
            <a:r>
              <a:rPr lang="en-GB" sz="1000" dirty="0"/>
              <a:t>To exit from </a:t>
            </a:r>
            <a:r>
              <a:rPr lang="en-GB" sz="1000" b="1" dirty="0"/>
              <a:t>Master View</a:t>
            </a:r>
            <a:r>
              <a:rPr lang="en-GB" sz="1000" dirty="0"/>
              <a:t>, click on </a:t>
            </a:r>
            <a:r>
              <a:rPr lang="en-GB" sz="1000" b="1" dirty="0"/>
              <a:t>View&gt;Normal</a:t>
            </a:r>
            <a:r>
              <a:rPr lang="en-GB" sz="1000" dirty="0"/>
              <a:t>. The change you made to the Input graphic should now be visible on the title slide</a:t>
            </a:r>
            <a:endParaRPr lang="en-US" sz="1000" dirty="0"/>
          </a:p>
        </p:txBody>
      </p:sp>
    </p:spTree>
    <p:extLst>
      <p:ext uri="{BB962C8B-B14F-4D97-AF65-F5344CB8AC3E}">
        <p14:creationId xmlns:p14="http://schemas.microsoft.com/office/powerpoint/2010/main" val="8418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dirty="0"/>
              <a:t>It is possible to apply this template to exiting presentations.</a:t>
            </a:r>
          </a:p>
          <a:p>
            <a:pPr lvl="1" indent="182293"/>
            <a:r>
              <a:rPr lang="en-GB" dirty="0"/>
              <a:t>Have the latest presentation template open</a:t>
            </a:r>
          </a:p>
          <a:p>
            <a:pPr lvl="1" indent="182293"/>
            <a:r>
              <a:rPr lang="en-GB" dirty="0"/>
              <a:t>Click on the </a:t>
            </a:r>
            <a:r>
              <a:rPr lang="en-GB" b="1" dirty="0"/>
              <a:t>View</a:t>
            </a:r>
            <a:r>
              <a:rPr lang="en-GB" dirty="0"/>
              <a:t> tab and select </a:t>
            </a:r>
            <a:r>
              <a:rPr lang="en-GB" b="1" dirty="0"/>
              <a:t>Normal </a:t>
            </a:r>
            <a:endParaRPr lang="en-GB" dirty="0"/>
          </a:p>
          <a:p>
            <a:pPr lvl="1" indent="182293"/>
            <a:r>
              <a:rPr lang="en-GB" dirty="0"/>
              <a:t>Delete all unwanted slides</a:t>
            </a:r>
          </a:p>
          <a:p>
            <a:pPr lvl="1" indent="182293"/>
            <a:r>
              <a:rPr lang="en-GB" dirty="0"/>
              <a:t>Click on the </a:t>
            </a:r>
            <a:r>
              <a:rPr lang="en-GB" b="1" dirty="0"/>
              <a:t>Insert</a:t>
            </a:r>
            <a:r>
              <a:rPr lang="en-GB" dirty="0"/>
              <a:t> tab from the menu bar and select </a:t>
            </a:r>
            <a:r>
              <a:rPr lang="en-GB" b="1" dirty="0"/>
              <a:t>Slides from Files</a:t>
            </a:r>
          </a:p>
          <a:p>
            <a:pPr lvl="1" indent="182293"/>
            <a:r>
              <a:rPr lang="en-GB" dirty="0"/>
              <a:t>Click on </a:t>
            </a:r>
            <a:r>
              <a:rPr lang="en-GB" b="1" dirty="0"/>
              <a:t>Browse</a:t>
            </a:r>
            <a:r>
              <a:rPr lang="en-GB" dirty="0"/>
              <a:t>. Navigate to the presentation you wish to update with the new template. Highlight the presentation and click </a:t>
            </a:r>
            <a:r>
              <a:rPr lang="en-GB" b="1" dirty="0"/>
              <a:t>Open</a:t>
            </a:r>
            <a:r>
              <a:rPr lang="en-GB" dirty="0"/>
              <a:t> </a:t>
            </a:r>
          </a:p>
          <a:p>
            <a:pPr lvl="1" indent="182293"/>
            <a:r>
              <a:rPr lang="en-GB" dirty="0"/>
              <a:t>Wait for the slides from the presentation to load and click on </a:t>
            </a:r>
            <a:r>
              <a:rPr lang="en-GB" b="1" dirty="0"/>
              <a:t>Insert All</a:t>
            </a:r>
            <a:r>
              <a:rPr lang="en-GB" dirty="0"/>
              <a:t>. Then click </a:t>
            </a:r>
            <a:r>
              <a:rPr lang="en-GB" b="1" dirty="0"/>
              <a:t>Close</a:t>
            </a:r>
          </a:p>
          <a:p>
            <a:pPr lvl="1" indent="182293"/>
            <a:r>
              <a:rPr lang="en-GB" dirty="0"/>
              <a:t>Check the inserted slides to ensure that the most appropriate master slide has been used on each slide </a:t>
            </a:r>
          </a:p>
          <a:p>
            <a:pPr lvl="1" indent="182293"/>
            <a:r>
              <a:rPr lang="en-GB" dirty="0"/>
              <a:t>To change the master applied to a slide select the slide you wish to apply a different master to then click on the </a:t>
            </a:r>
            <a:r>
              <a:rPr lang="en-GB" b="1" dirty="0"/>
              <a:t>Format</a:t>
            </a:r>
            <a:r>
              <a:rPr lang="en-GB" dirty="0"/>
              <a:t> tab from the menu bar and select </a:t>
            </a:r>
            <a:r>
              <a:rPr lang="en-GB" b="1" dirty="0"/>
              <a:t>Slide Design</a:t>
            </a:r>
          </a:p>
          <a:p>
            <a:pPr lvl="1" indent="182293"/>
            <a:r>
              <a:rPr lang="en-GB" dirty="0"/>
              <a:t>From the </a:t>
            </a:r>
            <a:r>
              <a:rPr lang="en-GB" b="1" dirty="0"/>
              <a:t>Used in This Presentation</a:t>
            </a:r>
            <a:r>
              <a:rPr lang="en-GB" dirty="0"/>
              <a:t> section choose the master you wish to apply to the slide and hover over it to reveal a drop-down arrow. Click on the arrow and select </a:t>
            </a:r>
            <a:r>
              <a:rPr lang="en-GB" b="1" dirty="0"/>
              <a:t>Apply to Selected Slides</a:t>
            </a:r>
          </a:p>
          <a:p>
            <a:r>
              <a:rPr lang="en-GB" dirty="0"/>
              <a:t>It is important to thoroughly check the presentation to ensure that no further formatting is needed.</a:t>
            </a:r>
          </a:p>
        </p:txBody>
      </p:sp>
    </p:spTree>
    <p:extLst>
      <p:ext uri="{BB962C8B-B14F-4D97-AF65-F5344CB8AC3E}">
        <p14:creationId xmlns:p14="http://schemas.microsoft.com/office/powerpoint/2010/main" val="1290533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3062288" y="4354513"/>
            <a:ext cx="5541962" cy="1019175"/>
          </a:xfrm>
        </p:spPr>
        <p:txBody>
          <a:bodyPr/>
          <a:lstStyle>
            <a:lvl1pPr marL="0" indent="0">
              <a:lnSpc>
                <a:spcPct val="85000"/>
              </a:lnSpc>
              <a:buFont typeface="Arial" charset="0"/>
              <a:buNone/>
              <a:defRPr sz="2000"/>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457200" indent="-457200">
              <a:spcBef>
                <a:spcPts val="600"/>
              </a:spcBef>
              <a:spcAft>
                <a:spcPts val="1200"/>
              </a:spcAft>
              <a:defRPr sz="32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a:xfrm>
            <a:off x="457200" y="200025"/>
            <a:ext cx="8232775" cy="714375"/>
          </a:xfrm>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0025"/>
            <a:ext cx="8232775" cy="863600"/>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4" name="Line 10"/>
          <p:cNvSpPr>
            <a:spLocks noChangeShapeType="1"/>
          </p:cNvSpPr>
          <p:nvPr/>
        </p:nvSpPr>
        <p:spPr bwMode="auto">
          <a:xfrm>
            <a:off x="455613" y="1042988"/>
            <a:ext cx="8229600" cy="0"/>
          </a:xfrm>
          <a:prstGeom prst="line">
            <a:avLst/>
          </a:prstGeom>
          <a:noFill/>
          <a:ln w="19050">
            <a:solidFill>
              <a:srgbClr val="FFD200"/>
            </a:solidFill>
            <a:round/>
            <a:headEnd/>
            <a:tailEnd/>
          </a:ln>
          <a:effectLst/>
        </p:spPr>
        <p:txBody>
          <a:bodyPr wrap="none" anchor="ctr"/>
          <a:lstStyle/>
          <a:p>
            <a:endParaRPr lang="en-US"/>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55613" y="200025"/>
            <a:ext cx="8229600" cy="0"/>
          </a:xfrm>
          <a:prstGeom prst="line">
            <a:avLst/>
          </a:prstGeom>
          <a:noFill/>
          <a:ln w="6350">
            <a:solidFill>
              <a:srgbClr val="646464"/>
            </a:solidFill>
            <a:round/>
            <a:headEnd/>
            <a:tailEnd/>
          </a:ln>
          <a:effectLst/>
        </p:spPr>
        <p:txBody>
          <a:bodyPr wrap="none" anchor="ctr"/>
          <a:lstStyle/>
          <a:p>
            <a:endParaRPr lang="en-US"/>
          </a:p>
        </p:txBody>
      </p:sp>
      <p:pic>
        <p:nvPicPr>
          <p:cNvPr id="9" name="Picture 2"/>
          <p:cNvPicPr>
            <a:picLocks noChangeAspect="1" noChangeArrowheads="1"/>
          </p:cNvPicPr>
          <p:nvPr userDrawn="1"/>
        </p:nvPicPr>
        <p:blipFill>
          <a:blip r:embed="rId14" cstate="print"/>
          <a:srcRect/>
          <a:stretch>
            <a:fillRect/>
          </a:stretch>
        </p:blipFill>
        <p:spPr bwMode="auto">
          <a:xfrm>
            <a:off x="7351777" y="401638"/>
            <a:ext cx="1411223" cy="436562"/>
          </a:xfrm>
          <a:prstGeom prst="rect">
            <a:avLst/>
          </a:prstGeom>
          <a:noFill/>
          <a:ln w="9525">
            <a:noFill/>
            <a:miter lim="800000"/>
            <a:headEnd/>
            <a:tailEnd/>
          </a:ln>
          <a:effectLst/>
        </p:spPr>
      </p:pic>
      <p:graphicFrame>
        <p:nvGraphicFramePr>
          <p:cNvPr id="2" name="Object 1"/>
          <p:cNvGraphicFramePr>
            <a:graphicFrameLocks noChangeAspect="1"/>
          </p:cNvGraphicFramePr>
          <p:nvPr userDrawn="1">
            <p:extLst>
              <p:ext uri="{D42A27DB-BD31-4B8C-83A1-F6EECF244321}">
                <p14:modId xmlns:p14="http://schemas.microsoft.com/office/powerpoint/2010/main" val="4279239579"/>
              </p:ext>
            </p:extLst>
          </p:nvPr>
        </p:nvGraphicFramePr>
        <p:xfrm>
          <a:off x="6447555" y="307883"/>
          <a:ext cx="868363" cy="557212"/>
        </p:xfrm>
        <a:graphic>
          <a:graphicData uri="http://schemas.openxmlformats.org/presentationml/2006/ole">
            <mc:AlternateContent xmlns:mc="http://schemas.openxmlformats.org/markup-compatibility/2006">
              <mc:Choice xmlns:v="urn:schemas-microsoft-com:vml" Requires="v">
                <p:oleObj spid="_x0000_s2072" name="Bitmap Image" r:id="rId15" imgW="1362265" imgH="1066667" progId="PBrush">
                  <p:embed/>
                </p:oleObj>
              </mc:Choice>
              <mc:Fallback>
                <p:oleObj name="Bitmap Image" r:id="rId15" imgW="1362265" imgH="1066667" progId="PBrush">
                  <p:embed/>
                  <p:pic>
                    <p:nvPicPr>
                      <p:cNvPr id="0" name="Picture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47555" y="307883"/>
                        <a:ext cx="868363" cy="557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rgbClr val="FFD200"/>
        </a:buClr>
        <a:buSzPct val="75000"/>
        <a:buFont typeface="Arial" charset="0"/>
        <a:buChar char="►"/>
        <a:defRPr sz="2400">
          <a:solidFill>
            <a:srgbClr val="646464"/>
          </a:solidFill>
          <a:latin typeface="+mn-lt"/>
          <a:ea typeface="+mn-ea"/>
          <a:cs typeface="+mn-cs"/>
        </a:defRPr>
      </a:lvl1pPr>
      <a:lvl2pPr marL="717550" indent="-355600" algn="l" rtl="0" eaLnBrk="1" fontAlgn="base" hangingPunct="1">
        <a:spcBef>
          <a:spcPct val="20000"/>
        </a:spcBef>
        <a:spcAft>
          <a:spcPct val="0"/>
        </a:spcAft>
        <a:buClr>
          <a:srgbClr val="FFD200"/>
        </a:buClr>
        <a:buSzPct val="75000"/>
        <a:buFont typeface="Arial" charset="0"/>
        <a:buChar char="►"/>
        <a:defRPr sz="2000">
          <a:solidFill>
            <a:srgbClr val="646464"/>
          </a:solidFill>
          <a:latin typeface="+mn-lt"/>
        </a:defRPr>
      </a:lvl2pPr>
      <a:lvl3pPr marL="1081088" indent="-361950" algn="l" rtl="0" eaLnBrk="1" fontAlgn="base" hangingPunct="1">
        <a:spcBef>
          <a:spcPct val="20000"/>
        </a:spcBef>
        <a:spcAft>
          <a:spcPct val="0"/>
        </a:spcAft>
        <a:buClr>
          <a:srgbClr val="FFD200"/>
        </a:buClr>
        <a:buSzPct val="75000"/>
        <a:buFont typeface="Arial" charset="0"/>
        <a:buChar char="►"/>
        <a:defRPr>
          <a:solidFill>
            <a:srgbClr val="646464"/>
          </a:solidFill>
          <a:latin typeface="+mn-lt"/>
        </a:defRPr>
      </a:lvl3pPr>
      <a:lvl4pPr marL="1441450" indent="-358775"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4pPr>
      <a:lvl5pPr marL="18002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oleObject" Target="../embeddings/oleObject2.bin"/><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a:xfrm>
            <a:off x="1981200" y="3048000"/>
            <a:ext cx="6619875" cy="908050"/>
          </a:xfrm>
        </p:spPr>
        <p:txBody>
          <a:bodyPr/>
          <a:lstStyle/>
          <a:p>
            <a:r>
              <a:rPr lang="en-GB" dirty="0" smtClean="0"/>
              <a:t>TMA New York </a:t>
            </a:r>
            <a:br>
              <a:rPr lang="en-GB" dirty="0" smtClean="0"/>
            </a:br>
            <a:r>
              <a:rPr lang="en-GB" dirty="0" smtClean="0"/>
              <a:t>NextGen Breakfast Panel</a:t>
            </a:r>
            <a:endParaRPr lang="en-US" dirty="0"/>
          </a:p>
        </p:txBody>
      </p:sp>
      <p:sp>
        <p:nvSpPr>
          <p:cNvPr id="15366" name="Rectangle 6"/>
          <p:cNvSpPr>
            <a:spLocks noGrp="1" noChangeArrowheads="1"/>
          </p:cNvSpPr>
          <p:nvPr>
            <p:ph type="subTitle" idx="1"/>
          </p:nvPr>
        </p:nvSpPr>
        <p:spPr>
          <a:xfrm>
            <a:off x="1981200" y="3944938"/>
            <a:ext cx="6629400" cy="1257300"/>
          </a:xfrm>
        </p:spPr>
        <p:txBody>
          <a:bodyPr/>
          <a:lstStyle/>
          <a:p>
            <a:r>
              <a:rPr lang="en-GB" sz="1800" i="1" dirty="0" smtClean="0"/>
              <a:t>The Future of Coal:</a:t>
            </a:r>
            <a:br>
              <a:rPr lang="en-GB" sz="1800" i="1" dirty="0" smtClean="0"/>
            </a:br>
            <a:r>
              <a:rPr lang="en-GB" sz="1800" i="1" dirty="0" smtClean="0"/>
              <a:t>Implications of a Changing Global Landscape</a:t>
            </a:r>
            <a:endParaRPr lang="en-GB" sz="1800" dirty="0" smtClean="0"/>
          </a:p>
          <a:p>
            <a:endParaRPr lang="en-GB" dirty="0" smtClean="0"/>
          </a:p>
          <a:p>
            <a:r>
              <a:rPr lang="en-GB" sz="1400" dirty="0" smtClean="0"/>
              <a:t>October 2, 2014</a:t>
            </a:r>
          </a:p>
          <a:p>
            <a:r>
              <a:rPr lang="en-GB" sz="1400" dirty="0" smtClean="0"/>
              <a:t>Davis Polk</a:t>
            </a:r>
            <a:endParaRPr lang="en-GB" sz="1800" dirty="0"/>
          </a:p>
          <a:p>
            <a:endParaRPr lang="en-GB" dirty="0"/>
          </a:p>
          <a:p>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6993808" y="5181600"/>
            <a:ext cx="1411223" cy="436562"/>
          </a:xfrm>
          <a:prstGeom prst="rect">
            <a:avLst/>
          </a:prstGeom>
          <a:noFill/>
          <a:ln w="9525">
            <a:noFill/>
            <a:miter lim="800000"/>
            <a:headEnd/>
            <a:tailEnd/>
          </a:ln>
          <a:effectLst/>
        </p:spPr>
      </p:pic>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945392599"/>
              </p:ext>
            </p:extLst>
          </p:nvPr>
        </p:nvGraphicFramePr>
        <p:xfrm>
          <a:off x="6096000" y="5088231"/>
          <a:ext cx="867756" cy="557090"/>
        </p:xfrm>
        <a:graphic>
          <a:graphicData uri="http://schemas.openxmlformats.org/presentationml/2006/ole">
            <mc:AlternateContent xmlns:mc="http://schemas.openxmlformats.org/markup-compatibility/2006">
              <mc:Choice xmlns:v="urn:schemas-microsoft-com:vml" Requires="v">
                <p:oleObj spid="_x0000_s1053" name="Bitmap Image" r:id="rId5" imgW="1362265" imgH="1066667" progId="PBrush">
                  <p:embed/>
                </p:oleObj>
              </mc:Choice>
              <mc:Fallback>
                <p:oleObj name="Bitmap Image" r:id="rId5" imgW="1362265" imgH="1066667" progId="PBrush">
                  <p:embed/>
                  <p:pic>
                    <p:nvPicPr>
                      <p:cNvPr id="0"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5088231"/>
                        <a:ext cx="867756" cy="5570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025"/>
            <a:ext cx="8156575" cy="863600"/>
          </a:xfrm>
        </p:spPr>
        <p:txBody>
          <a:bodyPr/>
          <a:lstStyle/>
          <a:p>
            <a:r>
              <a:rPr lang="en-US" sz="2000" dirty="0" smtClean="0">
                <a:latin typeface="+mn-lt"/>
              </a:rPr>
              <a:t>2014 NextGen Committee</a:t>
            </a:r>
            <a:endParaRPr lang="en-US" sz="2000" dirty="0">
              <a:latin typeface="+mn-lt"/>
            </a:endParaRPr>
          </a:p>
        </p:txBody>
      </p:sp>
      <p:sp>
        <p:nvSpPr>
          <p:cNvPr id="3" name="Content Placeholder 2"/>
          <p:cNvSpPr>
            <a:spLocks noGrp="1"/>
          </p:cNvSpPr>
          <p:nvPr>
            <p:ph sz="half" idx="1"/>
          </p:nvPr>
        </p:nvSpPr>
        <p:spPr>
          <a:xfrm>
            <a:off x="475277" y="1219200"/>
            <a:ext cx="3659187" cy="4519613"/>
          </a:xfrm>
        </p:spPr>
        <p:txBody>
          <a:bodyPr/>
          <a:lstStyle/>
          <a:p>
            <a:pPr lvl="0">
              <a:buClr>
                <a:srgbClr val="646464"/>
              </a:buClr>
              <a:buNone/>
            </a:pPr>
            <a:r>
              <a:rPr lang="en-US" sz="1000" b="1" kern="1200" dirty="0" smtClean="0">
                <a:latin typeface="Arial" pitchFamily="34" charset="0"/>
              </a:rPr>
              <a:t>Thank You to the 2014 NextGen Committee</a:t>
            </a:r>
          </a:p>
          <a:p>
            <a:pPr lvl="0">
              <a:buClr>
                <a:srgbClr val="646464"/>
              </a:buClr>
              <a:buNone/>
            </a:pPr>
            <a:endParaRPr lang="en-US" sz="1000" b="1" kern="1200" dirty="0" smtClean="0">
              <a:latin typeface="Arial" pitchFamily="34" charset="0"/>
            </a:endParaRPr>
          </a:p>
          <a:p>
            <a:pPr lvl="0">
              <a:buClr>
                <a:srgbClr val="646464"/>
              </a:buClr>
              <a:buNone/>
            </a:pPr>
            <a:endParaRPr lang="en-US" sz="1000" b="1" kern="1200" dirty="0" smtClean="0">
              <a:latin typeface="Arial" pitchFamily="34" charset="0"/>
            </a:endParaRPr>
          </a:p>
          <a:p>
            <a:pPr eaLnBrk="1" hangingPunct="1">
              <a:buClr>
                <a:srgbClr val="646464"/>
              </a:buClr>
            </a:pPr>
            <a:endParaRPr lang="en-US" sz="1200" kern="1200" dirty="0" smtClean="0">
              <a:latin typeface="Arial" pitchFamily="34" charset="0"/>
            </a:endParaRPr>
          </a:p>
          <a:p>
            <a:endParaRPr lang="en-US" sz="1200" dirty="0"/>
          </a:p>
        </p:txBody>
      </p:sp>
      <p:sp>
        <p:nvSpPr>
          <p:cNvPr id="4" name="Content Placeholder 2"/>
          <p:cNvSpPr>
            <a:spLocks noGrp="1"/>
          </p:cNvSpPr>
          <p:nvPr>
            <p:ph sz="half" idx="1"/>
          </p:nvPr>
        </p:nvSpPr>
        <p:spPr>
          <a:xfrm>
            <a:off x="4515464" y="1219201"/>
            <a:ext cx="4343400" cy="609600"/>
          </a:xfrm>
        </p:spPr>
        <p:txBody>
          <a:bodyPr/>
          <a:lstStyle/>
          <a:p>
            <a:pPr lvl="0">
              <a:buClr>
                <a:srgbClr val="646464"/>
              </a:buClr>
              <a:buNone/>
            </a:pPr>
            <a:r>
              <a:rPr lang="en-US" sz="1000" b="1" kern="1200" dirty="0" smtClean="0">
                <a:latin typeface="Arial" pitchFamily="34" charset="0"/>
              </a:rPr>
              <a:t>           Overview of 2014 TMA NY Program</a:t>
            </a:r>
          </a:p>
          <a:p>
            <a:pPr lvl="0">
              <a:buClr>
                <a:srgbClr val="646464"/>
              </a:buClr>
              <a:buNone/>
            </a:pPr>
            <a:endParaRPr lang="en-US" sz="1000" dirty="0" smtClean="0"/>
          </a:p>
          <a:p>
            <a:pPr eaLnBrk="1" hangingPunct="1">
              <a:buClr>
                <a:srgbClr val="646464"/>
              </a:buClr>
            </a:pPr>
            <a:endParaRPr lang="en-US" sz="1200" kern="1200" dirty="0" smtClean="0">
              <a:latin typeface="Arial" pitchFamily="34" charset="0"/>
            </a:endParaRPr>
          </a:p>
          <a:p>
            <a:endParaRPr lang="en-US" sz="1200" dirty="0"/>
          </a:p>
        </p:txBody>
      </p:sp>
      <p:cxnSp>
        <p:nvCxnSpPr>
          <p:cNvPr id="6" name="Straight Connector 5"/>
          <p:cNvCxnSpPr/>
          <p:nvPr/>
        </p:nvCxnSpPr>
        <p:spPr>
          <a:xfrm>
            <a:off x="476864" y="1524000"/>
            <a:ext cx="36231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896464" y="1524000"/>
            <a:ext cx="33528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stretch>
            <a:fillRect/>
          </a:stretch>
        </p:blipFill>
        <p:spPr>
          <a:xfrm>
            <a:off x="457200" y="1600200"/>
            <a:ext cx="7908192" cy="395971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latin typeface="+mn-lt"/>
              </a:rPr>
              <a:t>75+ Firms Represented Today </a:t>
            </a:r>
            <a:br>
              <a:rPr lang="en-US" sz="2000" dirty="0" smtClean="0">
                <a:latin typeface="+mn-lt"/>
              </a:rPr>
            </a:br>
            <a:endParaRPr lang="en-US" sz="2000" dirty="0">
              <a:solidFill>
                <a:srgbClr val="FF0000"/>
              </a:solidFill>
              <a:latin typeface="+mn-lt"/>
            </a:endParaRPr>
          </a:p>
        </p:txBody>
      </p:sp>
      <p:sp>
        <p:nvSpPr>
          <p:cNvPr id="7" name="TextBox 6"/>
          <p:cNvSpPr txBox="1"/>
          <p:nvPr/>
        </p:nvSpPr>
        <p:spPr>
          <a:xfrm>
            <a:off x="8001000" y="6468694"/>
            <a:ext cx="914400" cy="230832"/>
          </a:xfrm>
          <a:prstGeom prst="rect">
            <a:avLst/>
          </a:prstGeom>
          <a:noFill/>
        </p:spPr>
        <p:txBody>
          <a:bodyPr wrap="square" rtlCol="0">
            <a:spAutoFit/>
          </a:bodyPr>
          <a:lstStyle/>
          <a:p>
            <a:endParaRPr lang="en-US" sz="900" dirty="0"/>
          </a:p>
        </p:txBody>
      </p:sp>
      <p:pic>
        <p:nvPicPr>
          <p:cNvPr id="16389" name="Picture 5"/>
          <p:cNvPicPr>
            <a:picLocks noChangeAspect="1" noChangeArrowheads="1"/>
          </p:cNvPicPr>
          <p:nvPr/>
        </p:nvPicPr>
        <p:blipFill>
          <a:blip r:embed="rId2" cstate="print"/>
          <a:srcRect r="7214"/>
          <a:stretch>
            <a:fillRect/>
          </a:stretch>
        </p:blipFill>
        <p:spPr bwMode="auto">
          <a:xfrm>
            <a:off x="541934" y="1509043"/>
            <a:ext cx="8060133" cy="34520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57200" y="200025"/>
            <a:ext cx="8232775" cy="714375"/>
          </a:xfrm>
        </p:spPr>
        <p:txBody>
          <a:bodyPr/>
          <a:lstStyle/>
          <a:p>
            <a:r>
              <a:rPr lang="en-GB" sz="2000" dirty="0" smtClean="0">
                <a:latin typeface="+mn-lt"/>
              </a:rPr>
              <a:t>Agenda</a:t>
            </a:r>
            <a:endParaRPr lang="en-US" sz="1800" b="0" dirty="0">
              <a:latin typeface="+mn-lt"/>
            </a:endParaRPr>
          </a:p>
        </p:txBody>
      </p:sp>
      <p:sp>
        <p:nvSpPr>
          <p:cNvPr id="6" name="Rectangle 5"/>
          <p:cNvSpPr/>
          <p:nvPr/>
        </p:nvSpPr>
        <p:spPr>
          <a:xfrm>
            <a:off x="5246913" y="2481316"/>
            <a:ext cx="3189813" cy="430887"/>
          </a:xfrm>
          <a:prstGeom prst="rect">
            <a:avLst/>
          </a:prstGeom>
        </p:spPr>
        <p:txBody>
          <a:bodyPr wrap="square">
            <a:spAutoFit/>
          </a:bodyPr>
          <a:lstStyle/>
          <a:p>
            <a:pPr marL="360363" lvl="0" indent="-360363">
              <a:spcBef>
                <a:spcPct val="20000"/>
              </a:spcBef>
              <a:buClr>
                <a:srgbClr val="FFD200"/>
              </a:buClr>
              <a:buSzPct val="75000"/>
            </a:pPr>
            <a:r>
              <a:rPr lang="en-US" sz="1000" b="1" kern="0" dirty="0" smtClean="0">
                <a:solidFill>
                  <a:srgbClr val="646464"/>
                </a:solidFill>
                <a:latin typeface="Arial"/>
              </a:rPr>
              <a:t>Mark Buschmann </a:t>
            </a:r>
          </a:p>
          <a:p>
            <a:pPr lvl="0">
              <a:spcBef>
                <a:spcPct val="20000"/>
              </a:spcBef>
              <a:buClr>
                <a:srgbClr val="FFD200"/>
              </a:buClr>
              <a:buSzPct val="75000"/>
            </a:pPr>
            <a:r>
              <a:rPr lang="en-US" sz="1000" i="1" dirty="0" smtClean="0">
                <a:solidFill>
                  <a:srgbClr val="646464"/>
                </a:solidFill>
              </a:rPr>
              <a:t>Blackstone</a:t>
            </a:r>
            <a:endParaRPr lang="en-US" sz="1000" i="1" dirty="0" smtClean="0">
              <a:solidFill>
                <a:srgbClr val="646464"/>
              </a:solidFill>
            </a:endParaRPr>
          </a:p>
        </p:txBody>
      </p:sp>
      <p:sp>
        <p:nvSpPr>
          <p:cNvPr id="7" name="Rectangle 6"/>
          <p:cNvSpPr/>
          <p:nvPr/>
        </p:nvSpPr>
        <p:spPr>
          <a:xfrm>
            <a:off x="5246914" y="3231980"/>
            <a:ext cx="3189812" cy="430887"/>
          </a:xfrm>
          <a:prstGeom prst="rect">
            <a:avLst/>
          </a:prstGeom>
        </p:spPr>
        <p:txBody>
          <a:bodyPr wrap="square">
            <a:spAutoFit/>
          </a:bodyPr>
          <a:lstStyle/>
          <a:p>
            <a:pPr marL="360363" indent="-360363">
              <a:spcBef>
                <a:spcPct val="20000"/>
              </a:spcBef>
              <a:buClr>
                <a:srgbClr val="FFD200"/>
              </a:buClr>
              <a:buSzPct val="75000"/>
              <a:defRPr/>
            </a:pPr>
            <a:r>
              <a:rPr lang="en-US" sz="1000" b="1" kern="0" dirty="0" smtClean="0">
                <a:solidFill>
                  <a:srgbClr val="646464"/>
                </a:solidFill>
                <a:latin typeface="Arial"/>
              </a:rPr>
              <a:t>Kenneth Hiltz </a:t>
            </a:r>
          </a:p>
          <a:p>
            <a:pPr marL="360363" indent="-360363">
              <a:spcBef>
                <a:spcPct val="20000"/>
              </a:spcBef>
              <a:buClr>
                <a:srgbClr val="FFD200"/>
              </a:buClr>
              <a:buSzPct val="75000"/>
              <a:defRPr/>
            </a:pPr>
            <a:r>
              <a:rPr lang="en-US" sz="1000" i="1" dirty="0" smtClean="0"/>
              <a:t>AlixPartners</a:t>
            </a:r>
            <a:endParaRPr lang="en-US" sz="1000" i="1" kern="0" dirty="0" smtClean="0">
              <a:solidFill>
                <a:srgbClr val="646464"/>
              </a:solidFill>
              <a:latin typeface="Arial"/>
            </a:endParaRPr>
          </a:p>
        </p:txBody>
      </p:sp>
      <p:sp>
        <p:nvSpPr>
          <p:cNvPr id="8" name="Rectangle 7"/>
          <p:cNvSpPr/>
          <p:nvPr/>
        </p:nvSpPr>
        <p:spPr>
          <a:xfrm>
            <a:off x="5234473" y="3982644"/>
            <a:ext cx="3202253" cy="425758"/>
          </a:xfrm>
          <a:prstGeom prst="rect">
            <a:avLst/>
          </a:prstGeom>
        </p:spPr>
        <p:txBody>
          <a:bodyPr wrap="square">
            <a:spAutoFit/>
          </a:bodyPr>
          <a:lstStyle/>
          <a:p>
            <a:pPr marL="360363" indent="-360363">
              <a:spcBef>
                <a:spcPct val="20000"/>
              </a:spcBef>
              <a:buClr>
                <a:srgbClr val="FFD200"/>
              </a:buClr>
              <a:buSzPct val="75000"/>
            </a:pPr>
            <a:r>
              <a:rPr lang="en-US" sz="1000" b="1" dirty="0" smtClean="0">
                <a:solidFill>
                  <a:srgbClr val="646464"/>
                </a:solidFill>
              </a:rPr>
              <a:t>Jeff </a:t>
            </a:r>
            <a:r>
              <a:rPr lang="en-US" sz="1000" b="1" dirty="0" smtClean="0">
                <a:solidFill>
                  <a:srgbClr val="646464"/>
                </a:solidFill>
              </a:rPr>
              <a:t>Robinson</a:t>
            </a:r>
          </a:p>
          <a:p>
            <a:pPr>
              <a:spcBef>
                <a:spcPts val="240"/>
              </a:spcBef>
            </a:pPr>
            <a:r>
              <a:rPr lang="en-US" sz="1000" i="1" dirty="0" smtClean="0"/>
              <a:t>Sankaty </a:t>
            </a:r>
            <a:r>
              <a:rPr lang="en-US" sz="1000" i="1" dirty="0" smtClean="0"/>
              <a:t>Advisors</a:t>
            </a:r>
          </a:p>
        </p:txBody>
      </p:sp>
      <p:sp>
        <p:nvSpPr>
          <p:cNvPr id="9" name="Rectangle 8"/>
          <p:cNvSpPr/>
          <p:nvPr/>
        </p:nvSpPr>
        <p:spPr>
          <a:xfrm>
            <a:off x="1371600" y="2481316"/>
            <a:ext cx="2120900" cy="400110"/>
          </a:xfrm>
          <a:prstGeom prst="rect">
            <a:avLst/>
          </a:prstGeom>
        </p:spPr>
        <p:txBody>
          <a:bodyPr wrap="square">
            <a:spAutoFit/>
          </a:bodyPr>
          <a:lstStyle/>
          <a:p>
            <a:pPr marL="360363" indent="-360363">
              <a:spcBef>
                <a:spcPct val="20000"/>
              </a:spcBef>
              <a:buClr>
                <a:srgbClr val="FFD200"/>
              </a:buClr>
              <a:buSzPct val="75000"/>
            </a:pPr>
            <a:r>
              <a:rPr lang="en-US" sz="1000" b="1" dirty="0" smtClean="0"/>
              <a:t>Brian Resnick</a:t>
            </a:r>
          </a:p>
          <a:p>
            <a:pPr>
              <a:spcBef>
                <a:spcPts val="0"/>
              </a:spcBef>
              <a:buClr>
                <a:srgbClr val="FFD200"/>
              </a:buClr>
              <a:buSzPct val="75000"/>
            </a:pPr>
            <a:r>
              <a:rPr lang="en-US" sz="1000" i="1" dirty="0" smtClean="0"/>
              <a:t>Davis </a:t>
            </a:r>
            <a:r>
              <a:rPr lang="en-US" sz="1000" i="1" dirty="0" smtClean="0"/>
              <a:t>Polk</a:t>
            </a:r>
            <a:endParaRPr lang="en-US" sz="1000" dirty="0" smtClean="0"/>
          </a:p>
        </p:txBody>
      </p:sp>
      <p:graphicFrame>
        <p:nvGraphicFramePr>
          <p:cNvPr id="16" name="Table 15"/>
          <p:cNvGraphicFramePr>
            <a:graphicFrameLocks noGrp="1"/>
          </p:cNvGraphicFramePr>
          <p:nvPr>
            <p:extLst>
              <p:ext uri="{D42A27DB-BD31-4B8C-83A1-F6EECF244321}">
                <p14:modId xmlns:p14="http://schemas.microsoft.com/office/powerpoint/2010/main" val="2436553658"/>
              </p:ext>
            </p:extLst>
          </p:nvPr>
        </p:nvGraphicFramePr>
        <p:xfrm>
          <a:off x="533400" y="2053591"/>
          <a:ext cx="8153400" cy="365760"/>
        </p:xfrm>
        <a:graphic>
          <a:graphicData uri="http://schemas.openxmlformats.org/drawingml/2006/table">
            <a:tbl>
              <a:tblPr firstRow="1" bandRow="1">
                <a:tableStyleId>{5C22544A-7EE6-4342-B048-85BDC9FD1C3A}</a:tableStyleId>
              </a:tblPr>
              <a:tblGrid>
                <a:gridCol w="2971800"/>
                <a:gridCol w="838200"/>
                <a:gridCol w="4114800"/>
                <a:gridCol w="228600"/>
              </a:tblGrid>
              <a:tr h="312419">
                <a:tc>
                  <a:txBody>
                    <a:bodyPr/>
                    <a:lstStyle/>
                    <a:p>
                      <a:r>
                        <a:rPr lang="en-US" sz="1600" dirty="0" smtClean="0">
                          <a:solidFill>
                            <a:srgbClr val="000000"/>
                          </a:solidFill>
                        </a:rPr>
                        <a:t>Moderator</a:t>
                      </a:r>
                      <a:endParaRPr lang="en-US" sz="1600" dirty="0">
                        <a:solidFill>
                          <a:srgbClr val="000000"/>
                        </a:solidFill>
                      </a:endParaRPr>
                    </a:p>
                  </a:txBody>
                  <a:tcPr>
                    <a:lnB w="12700" cap="flat" cmpd="sng" algn="ctr">
                      <a:solidFill>
                        <a:schemeClr val="tx1"/>
                      </a:solidFill>
                      <a:prstDash val="solid"/>
                      <a:round/>
                      <a:headEnd type="none" w="med" len="med"/>
                      <a:tailEnd type="none" w="med" len="med"/>
                    </a:lnB>
                    <a:noFill/>
                  </a:tcPr>
                </a:tc>
                <a:tc>
                  <a:txBody>
                    <a:bodyPr/>
                    <a:lstStyle/>
                    <a:p>
                      <a:endParaRPr lang="en-US" sz="1600" dirty="0">
                        <a:solidFill>
                          <a:srgbClr val="000000"/>
                        </a:solidFill>
                      </a:endParaRPr>
                    </a:p>
                  </a:txBody>
                  <a:tcPr>
                    <a:noFill/>
                  </a:tcPr>
                </a:tc>
                <a:tc>
                  <a:txBody>
                    <a:bodyPr/>
                    <a:lstStyle/>
                    <a:p>
                      <a:pPr marL="0" algn="l" defTabSz="914400" rtl="0" eaLnBrk="1" latinLnBrk="0" hangingPunct="1"/>
                      <a:r>
                        <a:rPr lang="en-US" sz="1600" b="1" kern="1200" dirty="0" smtClean="0">
                          <a:solidFill>
                            <a:srgbClr val="000000"/>
                          </a:solidFill>
                          <a:latin typeface="+mn-lt"/>
                          <a:ea typeface="+mn-ea"/>
                          <a:cs typeface="+mn-cs"/>
                        </a:rPr>
                        <a:t>Panelists</a:t>
                      </a:r>
                    </a:p>
                  </a:txBody>
                  <a:tcPr>
                    <a:lnB w="12700" cap="flat" cmpd="sng" algn="ctr">
                      <a:solidFill>
                        <a:schemeClr val="tx1"/>
                      </a:solidFill>
                      <a:prstDash val="solid"/>
                      <a:round/>
                      <a:headEnd type="none" w="med" len="med"/>
                      <a:tailEnd type="none" w="med" len="med"/>
                    </a:lnB>
                    <a:noFill/>
                  </a:tcPr>
                </a:tc>
                <a:tc>
                  <a:txBody>
                    <a:bodyPr/>
                    <a:lstStyle/>
                    <a:p>
                      <a:endParaRPr lang="en-US" dirty="0"/>
                    </a:p>
                  </a:txBody>
                  <a:tcPr>
                    <a:noFill/>
                  </a:tcPr>
                </a:tc>
              </a:tr>
            </a:tbl>
          </a:graphicData>
        </a:graphic>
      </p:graphicFrame>
      <p:sp>
        <p:nvSpPr>
          <p:cNvPr id="18" name="Rectangle 17"/>
          <p:cNvSpPr/>
          <p:nvPr/>
        </p:nvSpPr>
        <p:spPr>
          <a:xfrm>
            <a:off x="457200" y="1066800"/>
            <a:ext cx="8077200" cy="984885"/>
          </a:xfrm>
          <a:prstGeom prst="rect">
            <a:avLst/>
          </a:prstGeom>
        </p:spPr>
        <p:txBody>
          <a:bodyPr wrap="square">
            <a:spAutoFit/>
          </a:bodyPr>
          <a:lstStyle/>
          <a:p>
            <a:pPr marL="360363" indent="-360363">
              <a:spcBef>
                <a:spcPct val="20000"/>
              </a:spcBef>
              <a:buClr>
                <a:srgbClr val="FFD200"/>
              </a:buClr>
              <a:buSzPct val="75000"/>
              <a:buFont typeface="Arial" charset="0"/>
              <a:buChar char="►"/>
            </a:pPr>
            <a:r>
              <a:rPr lang="en-US" sz="1000" dirty="0" smtClean="0"/>
              <a:t>7:30am -  8:00am	Breakfast and Registration</a:t>
            </a:r>
          </a:p>
          <a:p>
            <a:pPr marL="360363" indent="-360363">
              <a:spcBef>
                <a:spcPct val="20000"/>
              </a:spcBef>
              <a:buClr>
                <a:srgbClr val="FFD200"/>
              </a:buClr>
              <a:buSzPct val="75000"/>
              <a:buFont typeface="Arial" charset="0"/>
              <a:buChar char="►"/>
            </a:pPr>
            <a:r>
              <a:rPr lang="en-US" sz="1000" dirty="0" smtClean="0"/>
              <a:t>8:00am </a:t>
            </a:r>
            <a:r>
              <a:rPr lang="en-US" sz="1000" dirty="0"/>
              <a:t>- </a:t>
            </a:r>
            <a:r>
              <a:rPr lang="en-US" sz="1000" dirty="0" smtClean="0"/>
              <a:t> 8:15am 	Welcome Remarks</a:t>
            </a:r>
            <a:endParaRPr lang="en-US" sz="1000" dirty="0"/>
          </a:p>
          <a:p>
            <a:pPr marL="360363" indent="-360363">
              <a:spcBef>
                <a:spcPct val="20000"/>
              </a:spcBef>
              <a:buClr>
                <a:srgbClr val="FFD200"/>
              </a:buClr>
              <a:buSzPct val="75000"/>
              <a:buFont typeface="Arial" charset="0"/>
              <a:buChar char="►"/>
            </a:pPr>
            <a:r>
              <a:rPr lang="en-US" sz="1000" dirty="0" smtClean="0"/>
              <a:t>8:15am </a:t>
            </a:r>
            <a:r>
              <a:rPr lang="en-US" sz="1000" dirty="0"/>
              <a:t>- </a:t>
            </a:r>
            <a:r>
              <a:rPr lang="en-US" sz="1000" dirty="0" smtClean="0"/>
              <a:t> 9:15am 	Panel Discussion</a:t>
            </a:r>
          </a:p>
          <a:p>
            <a:pPr marL="360363" indent="-360363">
              <a:spcBef>
                <a:spcPct val="20000"/>
              </a:spcBef>
              <a:buClr>
                <a:srgbClr val="FFD200"/>
              </a:buClr>
              <a:buSzPct val="75000"/>
              <a:buFont typeface="Arial" charset="0"/>
              <a:buChar char="►"/>
            </a:pPr>
            <a:r>
              <a:rPr lang="en-US" sz="1000" dirty="0" smtClean="0"/>
              <a:t>9:15am -  9:30am	Panel Q&amp;A</a:t>
            </a:r>
          </a:p>
          <a:p>
            <a:pPr marL="360363" indent="-360363">
              <a:spcBef>
                <a:spcPct val="20000"/>
              </a:spcBef>
              <a:buClr>
                <a:srgbClr val="FFD200"/>
              </a:buClr>
              <a:buSzPct val="75000"/>
              <a:buFont typeface="Arial" charset="0"/>
              <a:buChar char="►"/>
            </a:pPr>
            <a:r>
              <a:rPr lang="en-US" sz="1000" dirty="0" smtClean="0"/>
              <a:t>9:30 </a:t>
            </a:r>
            <a:r>
              <a:rPr lang="en-US" sz="1000" dirty="0"/>
              <a:t>am - </a:t>
            </a:r>
            <a:r>
              <a:rPr lang="en-US" sz="1000" dirty="0" smtClean="0"/>
              <a:t>10:00 </a:t>
            </a:r>
            <a:r>
              <a:rPr lang="en-US" sz="1000" dirty="0"/>
              <a:t>am </a:t>
            </a:r>
            <a:r>
              <a:rPr lang="en-US" sz="1000" dirty="0" smtClean="0"/>
              <a:t>	Networking</a:t>
            </a:r>
            <a:endParaRPr lang="en-US" sz="1000" kern="0" dirty="0">
              <a:solidFill>
                <a:srgbClr val="646464"/>
              </a:solidFill>
              <a:latin typeface="Arial"/>
            </a:endParaRPr>
          </a:p>
        </p:txBody>
      </p:sp>
      <p:sp>
        <p:nvSpPr>
          <p:cNvPr id="21" name="Rectangle 20"/>
          <p:cNvSpPr/>
          <p:nvPr/>
        </p:nvSpPr>
        <p:spPr>
          <a:xfrm>
            <a:off x="5257801" y="4728179"/>
            <a:ext cx="3178926" cy="430887"/>
          </a:xfrm>
          <a:prstGeom prst="rect">
            <a:avLst/>
          </a:prstGeom>
        </p:spPr>
        <p:txBody>
          <a:bodyPr wrap="square">
            <a:spAutoFit/>
          </a:bodyPr>
          <a:lstStyle/>
          <a:p>
            <a:pPr marL="360363" indent="-360363">
              <a:spcBef>
                <a:spcPct val="20000"/>
              </a:spcBef>
              <a:buClr>
                <a:srgbClr val="FFD200"/>
              </a:buClr>
              <a:buSzPct val="75000"/>
              <a:defRPr/>
            </a:pPr>
            <a:r>
              <a:rPr lang="en-US" sz="1000" b="1" kern="0" dirty="0">
                <a:solidFill>
                  <a:srgbClr val="646464"/>
                </a:solidFill>
                <a:latin typeface="Arial"/>
              </a:rPr>
              <a:t>Fredrick </a:t>
            </a:r>
            <a:r>
              <a:rPr lang="en-US" sz="1000" b="1" kern="0" dirty="0" smtClean="0">
                <a:solidFill>
                  <a:srgbClr val="646464"/>
                </a:solidFill>
                <a:latin typeface="Arial"/>
              </a:rPr>
              <a:t>Vescio</a:t>
            </a:r>
            <a:endParaRPr lang="en-US" sz="1000" b="1" kern="0" dirty="0">
              <a:solidFill>
                <a:srgbClr val="646464"/>
              </a:solidFill>
              <a:latin typeface="Arial"/>
            </a:endParaRPr>
          </a:p>
          <a:p>
            <a:pPr marL="360363" indent="-360363">
              <a:spcBef>
                <a:spcPct val="20000"/>
              </a:spcBef>
              <a:buClr>
                <a:srgbClr val="FFD200"/>
              </a:buClr>
              <a:buSzPct val="75000"/>
              <a:defRPr/>
            </a:pPr>
            <a:r>
              <a:rPr lang="en-US" sz="1000" i="1" dirty="0" smtClean="0"/>
              <a:t>Houlihan </a:t>
            </a:r>
            <a:r>
              <a:rPr lang="en-US" sz="1000" i="1" dirty="0"/>
              <a:t>Lokey</a:t>
            </a:r>
            <a:endParaRPr lang="en-US" sz="1000" i="1" dirty="0" smtClean="0">
              <a:solidFill>
                <a:srgbClr val="646464"/>
              </a:solidFill>
            </a:endParaRPr>
          </a:p>
        </p:txBody>
      </p:sp>
      <p:sp>
        <p:nvSpPr>
          <p:cNvPr id="15" name="Rectangle 14"/>
          <p:cNvSpPr/>
          <p:nvPr/>
        </p:nvSpPr>
        <p:spPr>
          <a:xfrm>
            <a:off x="5257801" y="5478842"/>
            <a:ext cx="3178926" cy="430887"/>
          </a:xfrm>
          <a:prstGeom prst="rect">
            <a:avLst/>
          </a:prstGeom>
        </p:spPr>
        <p:txBody>
          <a:bodyPr wrap="square">
            <a:spAutoFit/>
          </a:bodyPr>
          <a:lstStyle/>
          <a:p>
            <a:pPr marL="360363" indent="-360363">
              <a:spcBef>
                <a:spcPct val="20000"/>
              </a:spcBef>
              <a:buClr>
                <a:srgbClr val="FFD200"/>
              </a:buClr>
              <a:buSzPct val="75000"/>
              <a:defRPr/>
            </a:pPr>
            <a:r>
              <a:rPr lang="en-US" sz="1000" b="1" kern="0" dirty="0" smtClean="0">
                <a:solidFill>
                  <a:srgbClr val="646464"/>
                </a:solidFill>
                <a:latin typeface="Arial"/>
              </a:rPr>
              <a:t>Spiro Youakim</a:t>
            </a:r>
            <a:endParaRPr lang="en-US" sz="1000" b="1" kern="0" dirty="0">
              <a:solidFill>
                <a:srgbClr val="646464"/>
              </a:solidFill>
              <a:latin typeface="Arial"/>
            </a:endParaRPr>
          </a:p>
          <a:p>
            <a:pPr marL="360363" indent="-360363">
              <a:spcBef>
                <a:spcPct val="20000"/>
              </a:spcBef>
              <a:buClr>
                <a:srgbClr val="FFD200"/>
              </a:buClr>
              <a:buSzPct val="75000"/>
              <a:defRPr/>
            </a:pPr>
            <a:r>
              <a:rPr lang="en-US" sz="1000" i="1" dirty="0" smtClean="0"/>
              <a:t>Lazard</a:t>
            </a:r>
            <a:endParaRPr lang="en-US" sz="1000" i="1" dirty="0" smtClean="0">
              <a:solidFill>
                <a:srgbClr val="646464"/>
              </a:solidFill>
            </a:endParaRPr>
          </a:p>
        </p:txBody>
      </p:sp>
      <p:pic>
        <p:nvPicPr>
          <p:cNvPr id="20" name="Picture 19" descr="Buschmann_Mark_PRESENTA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2484571"/>
            <a:ext cx="457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3255450"/>
            <a:ext cx="457200" cy="640336"/>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2000" y="4003182"/>
            <a:ext cx="459828" cy="457200"/>
          </a:xfrm>
          <a:prstGeom prst="rect">
            <a:avLst/>
          </a:prstGeom>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72000" y="4581084"/>
            <a:ext cx="457200" cy="686976"/>
          </a:xfrm>
          <a:prstGeom prst="rect">
            <a:avLst/>
          </a:prstGeom>
        </p:spPr>
      </p:pic>
      <p:pic>
        <p:nvPicPr>
          <p:cNvPr id="3074" name="Picture 2" descr="_1_0EF5FE140EF5FB38004970F480257D6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81939" y="5423010"/>
            <a:ext cx="459867" cy="649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6594" y="2481316"/>
            <a:ext cx="457880" cy="64922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5492</TotalTime>
  <Words>282</Words>
  <Application>Microsoft Office PowerPoint</Application>
  <PresentationFormat>On-screen Show (4:3)</PresentationFormat>
  <Paragraphs>54</Paragraphs>
  <Slides>4</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7" baseType="lpstr">
      <vt:lpstr>Arial</vt:lpstr>
      <vt:lpstr>Blank</vt:lpstr>
      <vt:lpstr>Bitmap Image</vt:lpstr>
      <vt:lpstr>TMA New York  NextGen Breakfast Panel</vt:lpstr>
      <vt:lpstr>2014 NextGen Committee</vt:lpstr>
      <vt:lpstr>75+ Firms Represented Today  </vt:lpstr>
      <vt:lpstr>Agenda</vt:lpstr>
    </vt:vector>
  </TitlesOfParts>
  <Company>Ernst &amp; Young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Sofia Panagiotakis</dc:creator>
  <cp:lastModifiedBy>Adam Piekarski</cp:lastModifiedBy>
  <cp:revision>234</cp:revision>
  <cp:lastPrinted>2012-11-13T15:26:31Z</cp:lastPrinted>
  <dcterms:created xsi:type="dcterms:W3CDTF">2011-09-20T20:56:13Z</dcterms:created>
  <dcterms:modified xsi:type="dcterms:W3CDTF">2014-10-01T18:13:08Z</dcterms:modified>
</cp:coreProperties>
</file>