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7" r:id="rId2"/>
    <p:sldId id="362" r:id="rId3"/>
    <p:sldId id="367" r:id="rId4"/>
    <p:sldId id="369" r:id="rId5"/>
    <p:sldId id="363" r:id="rId6"/>
    <p:sldId id="358" r:id="rId7"/>
    <p:sldId id="364" r:id="rId8"/>
    <p:sldId id="365" r:id="rId9"/>
    <p:sldId id="366" r:id="rId10"/>
    <p:sldId id="317" r:id="rId11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33"/>
    <a:srgbClr val="003300"/>
    <a:srgbClr val="FF0000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61716" autoAdjust="0"/>
  </p:normalViewPr>
  <p:slideViewPr>
    <p:cSldViewPr>
      <p:cViewPr varScale="1">
        <p:scale>
          <a:sx n="105" d="100"/>
          <a:sy n="105" d="100"/>
        </p:scale>
        <p:origin x="-9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486"/>
    </p:cViewPr>
  </p:sorterViewPr>
  <p:notesViewPr>
    <p:cSldViewPr>
      <p:cViewPr varScale="1">
        <p:scale>
          <a:sx n="52" d="100"/>
          <a:sy n="52" d="100"/>
        </p:scale>
        <p:origin x="-1902" y="-102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r">
              <a:defRPr sz="1200"/>
            </a:lvl1pPr>
          </a:lstStyle>
          <a:p>
            <a:fld id="{FDD402FD-F98A-440C-862D-494F3539914F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5"/>
            <a:ext cx="3044719" cy="465614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r">
              <a:defRPr sz="1200"/>
            </a:lvl1pPr>
          </a:lstStyle>
          <a:p>
            <a:fld id="{4E3DF46B-72E6-4B56-89E0-B73B0CA894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83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2" tIns="46676" rIns="93352" bIns="4667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931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2" tIns="46676" rIns="93352" bIns="4667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77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28" y="4423332"/>
            <a:ext cx="562102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2" tIns="46676" rIns="93352" bIns="46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2" tIns="46676" rIns="93352" bIns="4667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931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2" tIns="46676" rIns="93352" bIns="466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7822D3-EF57-45CF-941F-E84E2EB51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97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5CEE3-3FDB-4435-B04E-D5A2278D110B}" type="slidenum">
              <a:rPr lang="en-US"/>
              <a:pPr/>
              <a:t>1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ym typeface="Webdings" pitchFamily="18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169A7-0C35-437A-9953-3C909505AAC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169A7-0C35-437A-9953-3C909505AAC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88A25-CC12-4E07-97DC-647A0EEDC26D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%19CBIZgrowgrid_thick_hi.jpg%20%20%20%20%20%20%20%20%20%20%20%20%20%20%20%20%20%20%20%20%20%20%20%20%20%20%20%20%20%20%20%20%20%20%20%20%20%200034D06D%08g5%20Money%20%20%20%20%20%20%20%20%20%20%20%20%20%20%20%20%20%20%20%20%20%20%20BDA0A032: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0575"/>
            <a:ext cx="77724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9933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B4B539-592D-4D01-8640-21FA4A4CB79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151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96000"/>
            <a:ext cx="447675" cy="593725"/>
          </a:xfrm>
          <a:prstGeom prst="rect">
            <a:avLst/>
          </a:prstGeom>
          <a:noFill/>
        </p:spPr>
      </p:pic>
      <p:pic>
        <p:nvPicPr>
          <p:cNvPr id="6152" name="Picture 8" descr="CBIZgrowgrid_thick_hi.jpg                                      0034D06Dg5 Money                       BDA0A032:"/>
          <p:cNvPicPr>
            <a:picLocks noChangeAspect="1" noChangeArrowheads="1"/>
          </p:cNvPicPr>
          <p:nvPr userDrawn="1"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0" y="428625"/>
            <a:ext cx="9144000" cy="27717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ABC94-18E8-436D-BD0E-D094EE2253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90600"/>
            <a:ext cx="20574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990600"/>
            <a:ext cx="60198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1073C-D909-4B5C-ABB0-A3CA5EF06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568FAC99-3E17-4917-9662-9E0904F3DF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E8EFE-4C97-4D84-99B1-FB15BA4331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FFFC0-59D9-40DB-A355-654F145FC4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F7943-46DC-48C7-9577-61BA6269D4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19DE-3CB3-4E33-8ACB-301926AC8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E5BB0-11E6-4EE4-B0AB-04D7DB1D1D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EC4FA-33D6-4890-9A30-A32C1A118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0D27E-47DC-405A-A845-F6E366585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%16grid_skinny_pppres.jpg%20%20%20%20%20%20%20%20%20%20%20%20%20%20%20%20%20%20%20%20%20%20%20%20%20%20%20%20%20%20%20%20%20%20%20%20%20%20%20%20%20003C8D5F%08g5%20Money%20%20%20%20%20%20%20%20%20%20%20%20%20%20%20%20%20%20%20%20%20%20%20BDA0A032: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990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EB29A5-D9C0-474D-A4F7-628CC1F135E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3" name="Picture 7" descr="grid_skinny_pppres.jpg                                         003C8D5Fg5 Money                       BDA0A032:"/>
          <p:cNvPicPr>
            <a:picLocks noChangeAspect="1" noChangeArrowheads="1"/>
          </p:cNvPicPr>
          <p:nvPr userDrawn="1"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0" y="276225"/>
            <a:ext cx="9144000" cy="714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838200" y="3505200"/>
            <a:ext cx="731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003300"/>
                </a:solidFill>
                <a:latin typeface="Arial" charset="0"/>
              </a:rPr>
              <a:t>Monetizing a C-Corporation:</a:t>
            </a:r>
          </a:p>
          <a:p>
            <a:pPr algn="ctr"/>
            <a:r>
              <a:rPr lang="en-US" b="1" dirty="0" smtClean="0">
                <a:solidFill>
                  <a:srgbClr val="CC9933"/>
                </a:solidFill>
                <a:latin typeface="Arial" charset="0"/>
              </a:rPr>
              <a:t>The Value Trap </a:t>
            </a:r>
            <a:r>
              <a:rPr lang="en-US" b="1" dirty="0" smtClean="0">
                <a:solidFill>
                  <a:srgbClr val="003300"/>
                </a:solidFill>
                <a:latin typeface="Arial" charset="0"/>
              </a:rPr>
              <a:t/>
            </a:r>
            <a:br>
              <a:rPr lang="en-US" b="1" dirty="0" smtClean="0">
                <a:solidFill>
                  <a:srgbClr val="003300"/>
                </a:solidFill>
                <a:latin typeface="Arial" charset="0"/>
              </a:rPr>
            </a:br>
            <a:endParaRPr lang="en-US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en-US" sz="1800" b="1" dirty="0" smtClean="0">
                <a:solidFill>
                  <a:srgbClr val="003300"/>
                </a:solidFill>
                <a:latin typeface="Arial" charset="0"/>
              </a:rPr>
              <a:t>Lloyd Grissinger</a:t>
            </a:r>
          </a:p>
          <a:p>
            <a:pPr algn="ctr"/>
            <a:r>
              <a:rPr lang="en-US" sz="1800" b="1" dirty="0" smtClean="0">
                <a:solidFill>
                  <a:srgbClr val="CC9933"/>
                </a:solidFill>
                <a:latin typeface="Arial" charset="0"/>
              </a:rPr>
              <a:t>Managing Director</a:t>
            </a:r>
          </a:p>
          <a:p>
            <a:pPr algn="ctr"/>
            <a:endParaRPr lang="en-US" sz="1800" b="1" dirty="0" smtClean="0">
              <a:solidFill>
                <a:srgbClr val="CC9933"/>
              </a:solidFill>
              <a:latin typeface="Arial" charset="0"/>
            </a:endParaRPr>
          </a:p>
          <a:p>
            <a:pPr algn="ctr"/>
            <a:r>
              <a:rPr lang="en-US" sz="1800" b="1" dirty="0" smtClean="0">
                <a:solidFill>
                  <a:srgbClr val="003300"/>
                </a:solidFill>
                <a:latin typeface="Arial" charset="0"/>
              </a:rPr>
              <a:t>CBIZ MHM, LLC</a:t>
            </a:r>
            <a:endParaRPr lang="en-US" sz="18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209800"/>
            <a:ext cx="30480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Lloyd Grissinger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2895600"/>
            <a:ext cx="2743200" cy="121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 smtClean="0"/>
              <a:t>Managing Director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(901) 685-5575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lgrissinger@cbiz.com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FFC0-59D9-40DB-A355-654F145FC43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8" descr="Grissinger---Low-Res-We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752600"/>
            <a:ext cx="1823936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Happy Days are Here!!!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AC99-3E17-4917-9662-9E0904F3DF6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C:\Users\lgrissinger0\Documents\Celebra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3124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2" y="2133600"/>
          <a:ext cx="3657598" cy="2727960"/>
        </p:xfrm>
        <a:graphic>
          <a:graphicData uri="http://schemas.openxmlformats.org/drawingml/2006/table">
            <a:tbl>
              <a:tblPr/>
              <a:tblGrid>
                <a:gridCol w="652230"/>
                <a:gridCol w="818483"/>
                <a:gridCol w="818483"/>
                <a:gridCol w="136840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Stock Sale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15,000,000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5,000,000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TN Tax Rate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2,000,000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        13,000,000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19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82000" cy="609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Forms of Transactions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Non-Tax Drivers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362200"/>
          <a:ext cx="8382000" cy="189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56561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Asset Sale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Ownership</a:t>
                      </a:r>
                      <a:r>
                        <a:rPr lang="en-US" sz="2400" baseline="0" dirty="0" smtClean="0"/>
                        <a:t> Sale</a:t>
                      </a:r>
                      <a:endParaRPr lang="en-US" sz="2400" dirty="0"/>
                    </a:p>
                  </a:txBody>
                  <a:tcPr/>
                </a:tc>
              </a:tr>
              <a:tr h="666834">
                <a:tc>
                  <a:txBody>
                    <a:bodyPr/>
                    <a:lstStyle/>
                    <a:p>
                      <a:r>
                        <a:rPr lang="en-US" dirty="0" smtClean="0"/>
                        <a:t>1.  Limit Successor 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 Usually Avoids Contract Assignment Consents</a:t>
                      </a:r>
                      <a:endParaRPr lang="en-US" dirty="0"/>
                    </a:p>
                  </a:txBody>
                  <a:tcPr/>
                </a:tc>
              </a:tr>
              <a:tr h="666834"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Selected Business Assets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 Regulatory Issues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467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38100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Ownership Sale --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Stock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24400" y="1371600"/>
            <a:ext cx="419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Asse</a:t>
            </a:r>
            <a:r>
              <a:rPr lang="en-US" sz="2000" b="1" kern="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t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Sale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303796" y="2209799"/>
            <a:ext cx="1828800" cy="788691"/>
            <a:chOff x="770394" y="3569"/>
            <a:chExt cx="2058404" cy="1029202"/>
          </a:xfrm>
        </p:grpSpPr>
        <p:sp>
          <p:nvSpPr>
            <p:cNvPr id="31" name="Rounded Rectangle 30"/>
            <p:cNvSpPr/>
            <p:nvPr/>
          </p:nvSpPr>
          <p:spPr>
            <a:xfrm>
              <a:off x="770394" y="3569"/>
              <a:ext cx="2058404" cy="1029202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800538" y="33713"/>
              <a:ext cx="1998116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Seller</a:t>
              </a:r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228600" y="3200400"/>
            <a:ext cx="1874319" cy="1228096"/>
            <a:chOff x="1182075" y="1290072"/>
            <a:chExt cx="1646723" cy="1029202"/>
          </a:xfrm>
        </p:grpSpPr>
        <p:sp>
          <p:nvSpPr>
            <p:cNvPr id="29" name="Rounded Rectangle 28"/>
            <p:cNvSpPr/>
            <p:nvPr/>
          </p:nvSpPr>
          <p:spPr>
            <a:xfrm>
              <a:off x="1182075" y="1290072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6"/>
            <p:cNvSpPr/>
            <p:nvPr/>
          </p:nvSpPr>
          <p:spPr>
            <a:xfrm>
              <a:off x="1241359" y="1299072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Generally, capital </a:t>
              </a:r>
              <a:r>
                <a:rPr lang="en-US" sz="1400" kern="1200" dirty="0"/>
                <a:t>gain </a:t>
              </a:r>
              <a:r>
                <a:rPr lang="en-US" sz="1400" kern="1200" dirty="0" smtClean="0"/>
                <a:t>recognized on </a:t>
              </a:r>
              <a:r>
                <a:rPr lang="en-US" sz="1400" kern="1200" dirty="0"/>
                <a:t>sale of stock.</a:t>
              </a: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228600" y="4554206"/>
            <a:ext cx="1905000" cy="1313194"/>
            <a:chOff x="1182075" y="2576575"/>
            <a:chExt cx="1646723" cy="1029202"/>
          </a:xfrm>
        </p:grpSpPr>
        <p:sp>
          <p:nvSpPr>
            <p:cNvPr id="27" name="Rounded Rectangle 26"/>
            <p:cNvSpPr/>
            <p:nvPr/>
          </p:nvSpPr>
          <p:spPr>
            <a:xfrm>
              <a:off x="1182075" y="2576575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15940"/>
                <a:satOff val="-2910"/>
                <a:lumOff val="1684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ed Rectangle 9"/>
            <p:cNvSpPr/>
            <p:nvPr/>
          </p:nvSpPr>
          <p:spPr>
            <a:xfrm>
              <a:off x="1212219" y="2606719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 </a:t>
              </a:r>
              <a:r>
                <a:rPr lang="en-US" sz="1400" kern="1200" dirty="0"/>
                <a:t>Avoids double taxation if a </a:t>
              </a:r>
              <a:r>
                <a:rPr lang="en-US" sz="1400" kern="1200" dirty="0" smtClean="0"/>
                <a:t>C-Corp.</a:t>
              </a:r>
              <a:endParaRPr lang="en-US" sz="1400" kern="1200" dirty="0"/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2362200" y="2209799"/>
            <a:ext cx="1828800" cy="788691"/>
            <a:chOff x="3343400" y="3569"/>
            <a:chExt cx="2058404" cy="1029202"/>
          </a:xfrm>
        </p:grpSpPr>
        <p:sp>
          <p:nvSpPr>
            <p:cNvPr id="25" name="Rounded Rectangle 24"/>
            <p:cNvSpPr/>
            <p:nvPr/>
          </p:nvSpPr>
          <p:spPr>
            <a:xfrm>
              <a:off x="3343400" y="3569"/>
              <a:ext cx="2058404" cy="1029202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-41484"/>
                <a:satOff val="-8409"/>
                <a:lumOff val="46251"/>
                <a:alphaOff val="0"/>
              </a:schemeClr>
            </a:fillRef>
            <a:effectRef idx="3">
              <a:schemeClr val="accent2">
                <a:shade val="50000"/>
                <a:hueOff val="-41484"/>
                <a:satOff val="-8409"/>
                <a:lumOff val="462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11"/>
            <p:cNvSpPr/>
            <p:nvPr/>
          </p:nvSpPr>
          <p:spPr>
            <a:xfrm>
              <a:off x="3373544" y="33713"/>
              <a:ext cx="1998116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Buyer</a:t>
              </a:r>
            </a:p>
          </p:txBody>
        </p:sp>
      </p:grpSp>
      <p:grpSp>
        <p:nvGrpSpPr>
          <p:cNvPr id="7" name="Group 14"/>
          <p:cNvGrpSpPr/>
          <p:nvPr/>
        </p:nvGrpSpPr>
        <p:grpSpPr>
          <a:xfrm>
            <a:off x="2286000" y="3200400"/>
            <a:ext cx="1981200" cy="1219200"/>
            <a:chOff x="3755081" y="1225417"/>
            <a:chExt cx="1646723" cy="1029202"/>
          </a:xfrm>
        </p:grpSpPr>
        <p:sp>
          <p:nvSpPr>
            <p:cNvPr id="23" name="Rounded Rectangle 22"/>
            <p:cNvSpPr/>
            <p:nvPr/>
          </p:nvSpPr>
          <p:spPr>
            <a:xfrm>
              <a:off x="3755081" y="1225417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31880"/>
                <a:satOff val="-5821"/>
                <a:lumOff val="3368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13"/>
            <p:cNvSpPr/>
            <p:nvPr/>
          </p:nvSpPr>
          <p:spPr>
            <a:xfrm>
              <a:off x="3785225" y="1255561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Inherits preexisting liabilities.</a:t>
              </a:r>
              <a:endParaRPr lang="en-US" sz="1400" kern="1200" dirty="0"/>
            </a:p>
          </p:txBody>
        </p:sp>
      </p:grpSp>
      <p:grpSp>
        <p:nvGrpSpPr>
          <p:cNvPr id="8" name="Group 15"/>
          <p:cNvGrpSpPr/>
          <p:nvPr/>
        </p:nvGrpSpPr>
        <p:grpSpPr>
          <a:xfrm>
            <a:off x="2286001" y="4572000"/>
            <a:ext cx="1981200" cy="1295400"/>
            <a:chOff x="3755081" y="2576575"/>
            <a:chExt cx="1646723" cy="1029202"/>
          </a:xfrm>
        </p:grpSpPr>
        <p:sp>
          <p:nvSpPr>
            <p:cNvPr id="21" name="Rounded Rectangle 20"/>
            <p:cNvSpPr/>
            <p:nvPr/>
          </p:nvSpPr>
          <p:spPr>
            <a:xfrm>
              <a:off x="3755081" y="2576575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31880"/>
                <a:satOff val="-5821"/>
                <a:lumOff val="3368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15"/>
            <p:cNvSpPr/>
            <p:nvPr/>
          </p:nvSpPr>
          <p:spPr>
            <a:xfrm>
              <a:off x="3785225" y="2606719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Tax basis in assets and the holding period </a:t>
              </a:r>
              <a:r>
                <a:rPr lang="en-US" sz="1400" kern="1200" dirty="0" smtClean="0"/>
                <a:t>do not change except for §338.</a:t>
              </a:r>
              <a:endParaRPr lang="en-US" sz="1400" kern="1200" dirty="0"/>
            </a:p>
          </p:txBody>
        </p:sp>
      </p:grpSp>
      <p:grpSp>
        <p:nvGrpSpPr>
          <p:cNvPr id="9" name="Group 32"/>
          <p:cNvGrpSpPr/>
          <p:nvPr/>
        </p:nvGrpSpPr>
        <p:grpSpPr>
          <a:xfrm>
            <a:off x="4876800" y="2209800"/>
            <a:ext cx="1828800" cy="788691"/>
            <a:chOff x="770394" y="3569"/>
            <a:chExt cx="2058404" cy="1029202"/>
          </a:xfrm>
        </p:grpSpPr>
        <p:sp>
          <p:nvSpPr>
            <p:cNvPr id="34" name="Rounded Rectangle 33"/>
            <p:cNvSpPr/>
            <p:nvPr/>
          </p:nvSpPr>
          <p:spPr>
            <a:xfrm>
              <a:off x="770394" y="3569"/>
              <a:ext cx="2058404" cy="1029202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4"/>
            <p:cNvSpPr/>
            <p:nvPr/>
          </p:nvSpPr>
          <p:spPr>
            <a:xfrm>
              <a:off x="800538" y="33713"/>
              <a:ext cx="1998116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Seller</a:t>
              </a:r>
            </a:p>
          </p:txBody>
        </p:sp>
      </p:grpSp>
      <p:grpSp>
        <p:nvGrpSpPr>
          <p:cNvPr id="10" name="Group 38"/>
          <p:cNvGrpSpPr/>
          <p:nvPr/>
        </p:nvGrpSpPr>
        <p:grpSpPr>
          <a:xfrm>
            <a:off x="4724400" y="4572000"/>
            <a:ext cx="2057400" cy="1295400"/>
            <a:chOff x="1182075" y="2576575"/>
            <a:chExt cx="1646723" cy="1029202"/>
          </a:xfrm>
        </p:grpSpPr>
        <p:sp>
          <p:nvSpPr>
            <p:cNvPr id="40" name="Rounded Rectangle 39"/>
            <p:cNvSpPr/>
            <p:nvPr/>
          </p:nvSpPr>
          <p:spPr>
            <a:xfrm>
              <a:off x="1182075" y="2576575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15940"/>
                <a:satOff val="-2910"/>
                <a:lumOff val="1684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Rounded Rectangle 9"/>
            <p:cNvSpPr/>
            <p:nvPr/>
          </p:nvSpPr>
          <p:spPr>
            <a:xfrm>
              <a:off x="1212219" y="2606719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kern="1200" dirty="0"/>
                <a:t> </a:t>
              </a:r>
              <a:endParaRPr lang="en-US" sz="1600" kern="1200" dirty="0" smtClean="0"/>
            </a:p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kern="1200" dirty="0" smtClean="0"/>
                <a:t>Double taxation results where the assets sold are held by a C-Corporation</a:t>
              </a:r>
              <a:endParaRPr lang="en-US" sz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 dirty="0"/>
            </a:p>
          </p:txBody>
        </p:sp>
      </p:grpSp>
      <p:grpSp>
        <p:nvGrpSpPr>
          <p:cNvPr id="11" name="Group 41"/>
          <p:cNvGrpSpPr/>
          <p:nvPr/>
        </p:nvGrpSpPr>
        <p:grpSpPr>
          <a:xfrm>
            <a:off x="7011403" y="2209800"/>
            <a:ext cx="1828800" cy="788691"/>
            <a:chOff x="3343400" y="3569"/>
            <a:chExt cx="2058404" cy="1029202"/>
          </a:xfrm>
        </p:grpSpPr>
        <p:sp>
          <p:nvSpPr>
            <p:cNvPr id="43" name="Rounded Rectangle 42"/>
            <p:cNvSpPr/>
            <p:nvPr/>
          </p:nvSpPr>
          <p:spPr>
            <a:xfrm>
              <a:off x="3343400" y="3569"/>
              <a:ext cx="2058404" cy="1029202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-41484"/>
                <a:satOff val="-8409"/>
                <a:lumOff val="46251"/>
                <a:alphaOff val="0"/>
              </a:schemeClr>
            </a:fillRef>
            <a:effectRef idx="3">
              <a:schemeClr val="accent2">
                <a:shade val="50000"/>
                <a:hueOff val="-41484"/>
                <a:satOff val="-8409"/>
                <a:lumOff val="462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11"/>
            <p:cNvSpPr/>
            <p:nvPr/>
          </p:nvSpPr>
          <p:spPr>
            <a:xfrm>
              <a:off x="3373544" y="33713"/>
              <a:ext cx="1998116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Buyer</a:t>
              </a:r>
            </a:p>
          </p:txBody>
        </p:sp>
      </p:grpSp>
      <p:grpSp>
        <p:nvGrpSpPr>
          <p:cNvPr id="12" name="Group 44"/>
          <p:cNvGrpSpPr/>
          <p:nvPr/>
        </p:nvGrpSpPr>
        <p:grpSpPr>
          <a:xfrm>
            <a:off x="7010400" y="3124200"/>
            <a:ext cx="1905000" cy="1295400"/>
            <a:chOff x="3755081" y="1225417"/>
            <a:chExt cx="1646723" cy="1029202"/>
          </a:xfrm>
        </p:grpSpPr>
        <p:sp>
          <p:nvSpPr>
            <p:cNvPr id="46" name="Rounded Rectangle 45"/>
            <p:cNvSpPr/>
            <p:nvPr/>
          </p:nvSpPr>
          <p:spPr>
            <a:xfrm>
              <a:off x="3755081" y="1225417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31880"/>
                <a:satOff val="-5821"/>
                <a:lumOff val="3368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Rounded Rectangle 13"/>
            <p:cNvSpPr/>
            <p:nvPr/>
          </p:nvSpPr>
          <p:spPr>
            <a:xfrm>
              <a:off x="3785225" y="1255561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Basis in assets equal to the amount paid for the assets. Holding period starts over.</a:t>
              </a:r>
              <a:endParaRPr lang="en-US" sz="1400" kern="1200" dirty="0"/>
            </a:p>
          </p:txBody>
        </p:sp>
      </p:grpSp>
      <p:grpSp>
        <p:nvGrpSpPr>
          <p:cNvPr id="13" name="Group 47"/>
          <p:cNvGrpSpPr/>
          <p:nvPr/>
        </p:nvGrpSpPr>
        <p:grpSpPr>
          <a:xfrm>
            <a:off x="7010399" y="4572000"/>
            <a:ext cx="1905000" cy="1295400"/>
            <a:chOff x="3755081" y="2576575"/>
            <a:chExt cx="1646723" cy="1029202"/>
          </a:xfrm>
        </p:grpSpPr>
        <p:sp>
          <p:nvSpPr>
            <p:cNvPr id="49" name="Rounded Rectangle 48"/>
            <p:cNvSpPr/>
            <p:nvPr/>
          </p:nvSpPr>
          <p:spPr>
            <a:xfrm>
              <a:off x="3755081" y="2576575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31880"/>
                <a:satOff val="-5821"/>
                <a:lumOff val="3368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Rounded Rectangle 15"/>
            <p:cNvSpPr/>
            <p:nvPr/>
          </p:nvSpPr>
          <p:spPr>
            <a:xfrm>
              <a:off x="3785225" y="2606719"/>
              <a:ext cx="1586435" cy="968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dirty="0" smtClean="0"/>
                <a:t>Do not inherit any preexisting liabilities.</a:t>
              </a:r>
              <a:endParaRPr lang="en-US" sz="1400" dirty="0"/>
            </a:p>
          </p:txBody>
        </p:sp>
      </p:grpSp>
      <p:grpSp>
        <p:nvGrpSpPr>
          <p:cNvPr id="14" name="Group 51"/>
          <p:cNvGrpSpPr/>
          <p:nvPr/>
        </p:nvGrpSpPr>
        <p:grpSpPr>
          <a:xfrm>
            <a:off x="4724400" y="3124200"/>
            <a:ext cx="2057400" cy="1295400"/>
            <a:chOff x="1182075" y="2576575"/>
            <a:chExt cx="1646723" cy="1029202"/>
          </a:xfrm>
        </p:grpSpPr>
        <p:sp>
          <p:nvSpPr>
            <p:cNvPr id="53" name="Rounded Rectangle 52"/>
            <p:cNvSpPr/>
            <p:nvPr/>
          </p:nvSpPr>
          <p:spPr>
            <a:xfrm>
              <a:off x="1182075" y="2576575"/>
              <a:ext cx="1646723" cy="102920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shade val="50000"/>
                <a:hueOff val="-15940"/>
                <a:satOff val="-2910"/>
                <a:lumOff val="1684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Rounded Rectangle 9"/>
            <p:cNvSpPr/>
            <p:nvPr/>
          </p:nvSpPr>
          <p:spPr>
            <a:xfrm>
              <a:off x="1247944" y="2645188"/>
              <a:ext cx="1514985" cy="8919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kern="1200" dirty="0" smtClean="0"/>
                <a:t>Gain recognized and character depends on the type of the asset sold (inventory or FEE – ordinary, goodwill – capital gain).</a:t>
              </a:r>
              <a:endParaRPr lang="en-US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22467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4" grpId="0" build="p"/>
      <p:bldP spid="4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AC99-3E17-4917-9662-9E0904F3DF68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91000" y="2133600"/>
          <a:ext cx="4495800" cy="3929477"/>
        </p:xfrm>
        <a:graphic>
          <a:graphicData uri="http://schemas.openxmlformats.org/drawingml/2006/table">
            <a:tbl>
              <a:tblPr/>
              <a:tblGrid>
                <a:gridCol w="2522452"/>
                <a:gridCol w="514787"/>
                <a:gridCol w="1458561"/>
              </a:tblGrid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Asset Sale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15,000,000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5,000,000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10,000,000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Corporate Fed &amp; TN Tax Rate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38.3%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3,829,000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Cash available for distribution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11,171,000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TN Tax Rate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25.2%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 on Dividend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2,815,092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8,355,908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Lost to Tax</a:t>
                      </a:r>
                    </a:p>
                  </a:txBody>
                  <a:tcPr marL="8297" marR="8297" marT="82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4,644,092 </a:t>
                      </a:r>
                    </a:p>
                  </a:txBody>
                  <a:tcPr marL="8297" marR="8297" marT="829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2" y="2133600"/>
          <a:ext cx="3657598" cy="2727960"/>
        </p:xfrm>
        <a:graphic>
          <a:graphicData uri="http://schemas.openxmlformats.org/drawingml/2006/table">
            <a:tbl>
              <a:tblPr/>
              <a:tblGrid>
                <a:gridCol w="652230"/>
                <a:gridCol w="818483"/>
                <a:gridCol w="818483"/>
                <a:gridCol w="136840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Stock Sale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15,000,000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5,000,000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TN Tax Rate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2,000,000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        13,000,000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99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 of Personal Goodwill</a:t>
            </a: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315200" cy="3048000"/>
          </a:xfrm>
        </p:spPr>
        <p:txBody>
          <a:bodyPr numCol="1"/>
          <a:lstStyle/>
          <a:p>
            <a:r>
              <a:rPr lang="en-US" sz="2000" dirty="0" smtClean="0"/>
              <a:t>C-Corporation or S-Corporation with C-Corp. E&amp;P</a:t>
            </a:r>
          </a:p>
          <a:p>
            <a:r>
              <a:rPr lang="en-US" sz="2000" dirty="0" smtClean="0"/>
              <a:t>Industries: Sales/Distribution/Service</a:t>
            </a:r>
          </a:p>
          <a:p>
            <a:r>
              <a:rPr lang="en-US" sz="2000" dirty="0" smtClean="0"/>
              <a:t>Competition Has Low Barrier to Entry</a:t>
            </a:r>
          </a:p>
          <a:p>
            <a:r>
              <a:rPr lang="en-US" sz="2000" dirty="0" smtClean="0"/>
              <a:t>NO preexisting Covenant Not to Compete</a:t>
            </a:r>
          </a:p>
          <a:p>
            <a:r>
              <a:rPr lang="en-US" sz="2000" dirty="0" smtClean="0"/>
              <a:t>Owners created Personal Goodwill</a:t>
            </a:r>
          </a:p>
          <a:p>
            <a:pPr lvl="1"/>
            <a:r>
              <a:rPr lang="en-US" sz="1600" dirty="0" smtClean="0"/>
              <a:t>Reputation, Expertise, Relationships with Customers, etc..</a:t>
            </a:r>
          </a:p>
          <a:p>
            <a:r>
              <a:rPr lang="en-US" sz="2000" dirty="0" smtClean="0"/>
              <a:t>TN Resident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AC99-3E17-4917-9662-9E0904F3DF6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AC99-3E17-4917-9662-9E0904F3DF68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1" y="1830924"/>
          <a:ext cx="4114799" cy="2741076"/>
        </p:xfrm>
        <a:graphic>
          <a:graphicData uri="http://schemas.openxmlformats.org/drawingml/2006/table">
            <a:tbl>
              <a:tblPr/>
              <a:tblGrid>
                <a:gridCol w="1562580"/>
                <a:gridCol w="438417"/>
                <a:gridCol w="318253"/>
                <a:gridCol w="1795549"/>
              </a:tblGrid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Personal Goodwill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9,000,000 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-   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9,000,000 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TN Tax Rate</a:t>
                      </a: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1,800,000 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3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7,200,000 </a:t>
                      </a: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82" marR="6582" marT="658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48200" y="1838295"/>
          <a:ext cx="4038600" cy="4105305"/>
        </p:xfrm>
        <a:graphic>
          <a:graphicData uri="http://schemas.openxmlformats.org/drawingml/2006/table">
            <a:tbl>
              <a:tblPr/>
              <a:tblGrid>
                <a:gridCol w="2307771"/>
                <a:gridCol w="436605"/>
                <a:gridCol w="1294224"/>
              </a:tblGrid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Asset Sale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6,000,000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5,000,000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1,000,000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Corporate Fed &amp; TN Tax Rate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38.3%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382,900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6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Cash available for distribution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5,617,100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TN Tax Rate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25.2%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 on Dividend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1,415,509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6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9055" marR="9055" marT="905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4,201,591 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4953000"/>
          <a:ext cx="4114799" cy="1268730"/>
        </p:xfrm>
        <a:graphic>
          <a:graphicData uri="http://schemas.openxmlformats.org/drawingml/2006/table">
            <a:tbl>
              <a:tblPr/>
              <a:tblGrid>
                <a:gridCol w="1608127"/>
                <a:gridCol w="428062"/>
                <a:gridCol w="659448"/>
                <a:gridCol w="1419162"/>
              </a:tblGrid>
              <a:tr h="3048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Net Proceeds from Bifurcated Sale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11,401,591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3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Net Proceeds from Asset Sale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8,355,908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Tax Savings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3,045,683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99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AC99-3E17-4917-9662-9E0904F3DF68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1873742"/>
          <a:ext cx="3886200" cy="4450858"/>
        </p:xfrm>
        <a:graphic>
          <a:graphicData uri="http://schemas.openxmlformats.org/drawingml/2006/table">
            <a:tbl>
              <a:tblPr/>
              <a:tblGrid>
                <a:gridCol w="2222802"/>
                <a:gridCol w="300079"/>
                <a:gridCol w="1363319"/>
              </a:tblGrid>
              <a:tr h="1987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Asset Sale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15,000,000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5,000,000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10,000,000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Corporate Fed &amp; TN Tax Rate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38.3%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3,829,000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Cash available for distribution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11,171,000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TN Tax Rate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25.2%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 on Dividend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2,815,092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8,355,908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4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Tax Savings</a:t>
                      </a:r>
                    </a:p>
                  </a:txBody>
                  <a:tcPr marL="6870" marR="6870" marT="68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0" marR="6870" marT="68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1,015,228 </a:t>
                      </a:r>
                    </a:p>
                  </a:txBody>
                  <a:tcPr marL="6870" marR="6870" marT="687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267200" y="1671218"/>
          <a:ext cx="990600" cy="3967582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227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Bifurcated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Asset Sale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12,000,000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5,000,000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7,000,000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57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2,680,300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570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57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9,319,700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72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57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2,348,564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570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57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6,971,136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86400" y="1881348"/>
          <a:ext cx="3429001" cy="4124265"/>
        </p:xfrm>
        <a:graphic>
          <a:graphicData uri="http://schemas.openxmlformats.org/drawingml/2006/table">
            <a:tbl>
              <a:tblPr/>
              <a:tblGrid>
                <a:gridCol w="1791907"/>
                <a:gridCol w="265494"/>
                <a:gridCol w="1371600"/>
              </a:tblGrid>
              <a:tr h="175172"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Personal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Goodwill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1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Proceeds 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3,000,000 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Basis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-   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3,000,000 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8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 Fed &amp;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Tax Rate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and State Tax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600,000 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2,400,000 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1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After Tax Proceeds</a:t>
                      </a:r>
                    </a:p>
                  </a:txBody>
                  <a:tcPr marL="8759" marR="8759" marT="87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       9,371,136 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995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AC99-3E17-4917-9662-9E0904F3DF6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981200"/>
          <a:ext cx="5294388" cy="2976269"/>
        </p:xfrm>
        <a:graphic>
          <a:graphicData uri="http://schemas.openxmlformats.org/drawingml/2006/table">
            <a:tbl>
              <a:tblPr/>
              <a:tblGrid>
                <a:gridCol w="1066800"/>
                <a:gridCol w="2090781"/>
                <a:gridCol w="500019"/>
                <a:gridCol w="1636788"/>
              </a:tblGrid>
              <a:tr h="30033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Bonus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Personal Goodwill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033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3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Payment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1,000,000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1,000,000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33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3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Fed Rate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33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5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396,000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200,000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4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Tax Savings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$        196,000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2" descr="C:\Users\lgrissinger0\Documents\Celebra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362200"/>
            <a:ext cx="3124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7744</TotalTime>
  <Words>598</Words>
  <Application>Microsoft Office PowerPoint</Application>
  <PresentationFormat>On-screen Show (4:3)</PresentationFormat>
  <Paragraphs>206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Custom Design</vt:lpstr>
      <vt:lpstr>PowerPoint Presentation</vt:lpstr>
      <vt:lpstr>Happy Days are Here!!!</vt:lpstr>
      <vt:lpstr>PowerPoint Presentation</vt:lpstr>
      <vt:lpstr>PowerPoint Presentation</vt:lpstr>
      <vt:lpstr>Problem</vt:lpstr>
      <vt:lpstr>Sale of Personal Goodwill</vt:lpstr>
      <vt:lpstr>Solution</vt:lpstr>
      <vt:lpstr>Manufacturing Example</vt:lpstr>
      <vt:lpstr>Bonus</vt:lpstr>
      <vt:lpstr>Lloyd Grissinger</vt:lpstr>
    </vt:vector>
  </TitlesOfParts>
  <Company>_x0008_ᜨ]狴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Conigliaro</dc:creator>
  <cp:lastModifiedBy>Grissinger, Lloyd</cp:lastModifiedBy>
  <cp:revision>557</cp:revision>
  <dcterms:created xsi:type="dcterms:W3CDTF">2006-04-25T20:40:21Z</dcterms:created>
  <dcterms:modified xsi:type="dcterms:W3CDTF">2015-04-23T15:58:41Z</dcterms:modified>
</cp:coreProperties>
</file>